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57" r:id="rId7"/>
    <p:sldId id="260" r:id="rId8"/>
    <p:sldId id="261" r:id="rId9"/>
    <p:sldId id="267" r:id="rId10"/>
    <p:sldId id="268" r:id="rId11"/>
    <p:sldId id="269" r:id="rId12"/>
    <p:sldId id="262" r:id="rId13"/>
    <p:sldId id="263" r:id="rId14"/>
    <p:sldId id="264" r:id="rId15"/>
    <p:sldId id="265" r:id="rId16"/>
    <p:sldId id="266" r:id="rId17"/>
    <p:sldId id="276" r:id="rId18"/>
    <p:sldId id="277" r:id="rId19"/>
    <p:sldId id="278" r:id="rId20"/>
    <p:sldId id="279" r:id="rId21"/>
    <p:sldId id="280" r:id="rId22"/>
    <p:sldId id="282" r:id="rId23"/>
    <p:sldId id="274" r:id="rId24"/>
    <p:sldId id="275" r:id="rId25"/>
    <p:sldId id="281" r:id="rId26"/>
    <p:sldId id="283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E6CD9-8933-4527-B557-8A93CF25F148}" type="doc">
      <dgm:prSet loTypeId="urn:microsoft.com/office/officeart/2008/layout/AlternatingHexagons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2FDABEDA-067D-4772-8F4C-482EA9263D23}">
      <dgm:prSet phldrT="[Texte]"/>
      <dgm:spPr/>
      <dgm:t>
        <a:bodyPr/>
        <a:lstStyle/>
        <a:p>
          <a:r>
            <a:rPr lang="fr-FR" dirty="0"/>
            <a:t>Même heure même endroit </a:t>
          </a:r>
        </a:p>
      </dgm:t>
    </dgm:pt>
    <dgm:pt modelId="{59673680-E1C4-4BA6-882F-CB62C83F4BC9}" type="parTrans" cxnId="{4396E942-E988-436D-B449-39BAAC3560CF}">
      <dgm:prSet/>
      <dgm:spPr/>
      <dgm:t>
        <a:bodyPr/>
        <a:lstStyle/>
        <a:p>
          <a:endParaRPr lang="fr-FR"/>
        </a:p>
      </dgm:t>
    </dgm:pt>
    <dgm:pt modelId="{512BB9E6-81D9-4996-B788-8977F22A5B15}" type="sibTrans" cxnId="{4396E942-E988-436D-B449-39BAAC3560CF}">
      <dgm:prSet/>
      <dgm:spPr/>
      <dgm:t>
        <a:bodyPr/>
        <a:lstStyle/>
        <a:p>
          <a:r>
            <a:rPr lang="fr-FR" dirty="0"/>
            <a:t>15 min maximum</a:t>
          </a:r>
        </a:p>
      </dgm:t>
    </dgm:pt>
    <dgm:pt modelId="{B5BBB1EC-F414-48F6-8026-0D2E648904EF}">
      <dgm:prSet phldrT="[Texte]"/>
      <dgm:spPr/>
      <dgm:t>
        <a:bodyPr/>
        <a:lstStyle/>
        <a:p>
          <a:endParaRPr lang="fr-FR" dirty="0"/>
        </a:p>
      </dgm:t>
    </dgm:pt>
    <dgm:pt modelId="{4D38776A-4329-4F5E-BB81-C3AAE98C16D9}" type="parTrans" cxnId="{205D9D5C-7B87-4CF0-AF1E-DD7F37433DD5}">
      <dgm:prSet/>
      <dgm:spPr/>
      <dgm:t>
        <a:bodyPr/>
        <a:lstStyle/>
        <a:p>
          <a:endParaRPr lang="fr-FR"/>
        </a:p>
      </dgm:t>
    </dgm:pt>
    <dgm:pt modelId="{DC52CF0F-FC81-4EB7-A0D4-EAC5E79733D0}" type="sibTrans" cxnId="{205D9D5C-7B87-4CF0-AF1E-DD7F37433DD5}">
      <dgm:prSet/>
      <dgm:spPr/>
      <dgm:t>
        <a:bodyPr/>
        <a:lstStyle/>
        <a:p>
          <a:endParaRPr lang="fr-FR"/>
        </a:p>
      </dgm:t>
    </dgm:pt>
    <dgm:pt modelId="{E261022C-B1C8-4F0C-BD60-5864299A15ED}">
      <dgm:prSet phldrT="[Texte]"/>
      <dgm:spPr/>
      <dgm:t>
        <a:bodyPr/>
        <a:lstStyle/>
        <a:p>
          <a:r>
            <a:rPr lang="fr-FR" dirty="0"/>
            <a:t>Synchro quotidienne</a:t>
          </a:r>
        </a:p>
      </dgm:t>
    </dgm:pt>
    <dgm:pt modelId="{8851DD38-187A-4919-999A-E31C83B31A0B}" type="parTrans" cxnId="{2C2F092E-9D18-40FA-B05B-C7E5BF282441}">
      <dgm:prSet/>
      <dgm:spPr/>
      <dgm:t>
        <a:bodyPr/>
        <a:lstStyle/>
        <a:p>
          <a:endParaRPr lang="fr-FR"/>
        </a:p>
      </dgm:t>
    </dgm:pt>
    <dgm:pt modelId="{A54B59E2-A4DD-4A4B-B079-8D351DE27A4F}" type="sibTrans" cxnId="{2C2F092E-9D18-40FA-B05B-C7E5BF282441}">
      <dgm:prSet custT="1"/>
      <dgm:spPr/>
      <dgm:t>
        <a:bodyPr/>
        <a:lstStyle/>
        <a:p>
          <a:r>
            <a:rPr lang="fr-FR" sz="1600" dirty="0"/>
            <a:t>Ce que j’ai fait hier</a:t>
          </a:r>
        </a:p>
      </dgm:t>
    </dgm:pt>
    <dgm:pt modelId="{E91A39C1-3CF5-4456-8539-B62AA47E47E9}">
      <dgm:prSet phldrT="[Texte]" custT="1"/>
      <dgm:spPr/>
      <dgm:t>
        <a:bodyPr/>
        <a:lstStyle/>
        <a:p>
          <a:r>
            <a:rPr lang="fr-FR" sz="1100" dirty="0"/>
            <a:t>Ce que je vais faire aujourd’hui</a:t>
          </a:r>
        </a:p>
      </dgm:t>
    </dgm:pt>
    <dgm:pt modelId="{50D437D7-2A50-48F1-B9CB-030EF49E842C}" type="parTrans" cxnId="{D81271A6-0727-4B46-BDDC-D5E91C50A435}">
      <dgm:prSet/>
      <dgm:spPr/>
      <dgm:t>
        <a:bodyPr/>
        <a:lstStyle/>
        <a:p>
          <a:endParaRPr lang="fr-FR"/>
        </a:p>
      </dgm:t>
    </dgm:pt>
    <dgm:pt modelId="{35D395BD-58C0-47B9-96AE-69FE8262C931}" type="sibTrans" cxnId="{D81271A6-0727-4B46-BDDC-D5E91C50A435}">
      <dgm:prSet/>
      <dgm:spPr/>
      <dgm:t>
        <a:bodyPr/>
        <a:lstStyle/>
        <a:p>
          <a:r>
            <a:rPr lang="fr-FR" dirty="0"/>
            <a:t>Mes obstacles</a:t>
          </a:r>
        </a:p>
      </dgm:t>
    </dgm:pt>
    <dgm:pt modelId="{5E8E9B25-A276-4604-B907-2DAD7D8B5D8B}" type="pres">
      <dgm:prSet presAssocID="{ED8E6CD9-8933-4527-B557-8A93CF25F14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1A6B5E94-BFB5-48A6-8E7F-F8C97C2A3167}" type="pres">
      <dgm:prSet presAssocID="{2FDABEDA-067D-4772-8F4C-482EA9263D23}" presName="composite" presStyleCnt="0"/>
      <dgm:spPr/>
    </dgm:pt>
    <dgm:pt modelId="{8988D68E-D30C-4FE3-B746-577E15594FDC}" type="pres">
      <dgm:prSet presAssocID="{2FDABEDA-067D-4772-8F4C-482EA9263D2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CC2A44-F94E-4185-9173-FDC2441CB73A}" type="pres">
      <dgm:prSet presAssocID="{2FDABEDA-067D-4772-8F4C-482EA9263D2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8D95F2-3EB6-45F0-A28E-4899FDC72D64}" type="pres">
      <dgm:prSet presAssocID="{2FDABEDA-067D-4772-8F4C-482EA9263D23}" presName="BalanceSpacing" presStyleCnt="0"/>
      <dgm:spPr/>
    </dgm:pt>
    <dgm:pt modelId="{4CF11CD4-00A8-4BDC-B3CE-8E7584C1F569}" type="pres">
      <dgm:prSet presAssocID="{2FDABEDA-067D-4772-8F4C-482EA9263D23}" presName="BalanceSpacing1" presStyleCnt="0"/>
      <dgm:spPr/>
    </dgm:pt>
    <dgm:pt modelId="{4DCF65E9-6D6D-4783-86F3-BEA0F5B1E145}" type="pres">
      <dgm:prSet presAssocID="{512BB9E6-81D9-4996-B788-8977F22A5B15}" presName="Accent1Text" presStyleLbl="node1" presStyleIdx="1" presStyleCnt="6"/>
      <dgm:spPr/>
      <dgm:t>
        <a:bodyPr/>
        <a:lstStyle/>
        <a:p>
          <a:endParaRPr lang="fr-FR"/>
        </a:p>
      </dgm:t>
    </dgm:pt>
    <dgm:pt modelId="{2A24EBCC-4F21-4559-A560-8FAB49CD3988}" type="pres">
      <dgm:prSet presAssocID="{512BB9E6-81D9-4996-B788-8977F22A5B15}" presName="spaceBetweenRectangles" presStyleCnt="0"/>
      <dgm:spPr/>
    </dgm:pt>
    <dgm:pt modelId="{42B5C6F9-902B-46D2-90A9-86D4919447DA}" type="pres">
      <dgm:prSet presAssocID="{E261022C-B1C8-4F0C-BD60-5864299A15ED}" presName="composite" presStyleCnt="0"/>
      <dgm:spPr/>
    </dgm:pt>
    <dgm:pt modelId="{5C708402-F18C-4319-A3A9-519F2B0CCF13}" type="pres">
      <dgm:prSet presAssocID="{E261022C-B1C8-4F0C-BD60-5864299A15E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514E36-39ED-4035-89EC-7568E18471F6}" type="pres">
      <dgm:prSet presAssocID="{E261022C-B1C8-4F0C-BD60-5864299A15E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013B6EC-7F88-4756-97E2-DFCD162B9FCC}" type="pres">
      <dgm:prSet presAssocID="{E261022C-B1C8-4F0C-BD60-5864299A15ED}" presName="BalanceSpacing" presStyleCnt="0"/>
      <dgm:spPr/>
    </dgm:pt>
    <dgm:pt modelId="{73AFE167-8FA2-42DE-8DBB-C7415342F558}" type="pres">
      <dgm:prSet presAssocID="{E261022C-B1C8-4F0C-BD60-5864299A15ED}" presName="BalanceSpacing1" presStyleCnt="0"/>
      <dgm:spPr/>
    </dgm:pt>
    <dgm:pt modelId="{B08F5577-9C22-404E-B272-F2AB12E58089}" type="pres">
      <dgm:prSet presAssocID="{A54B59E2-A4DD-4A4B-B079-8D351DE27A4F}" presName="Accent1Text" presStyleLbl="node1" presStyleIdx="3" presStyleCnt="6" custLinFactNeighborX="747" custLinFactNeighborY="0"/>
      <dgm:spPr/>
      <dgm:t>
        <a:bodyPr/>
        <a:lstStyle/>
        <a:p>
          <a:endParaRPr lang="fr-FR"/>
        </a:p>
      </dgm:t>
    </dgm:pt>
    <dgm:pt modelId="{127FC74F-1530-4C25-B798-0DB64E293A31}" type="pres">
      <dgm:prSet presAssocID="{A54B59E2-A4DD-4A4B-B079-8D351DE27A4F}" presName="spaceBetweenRectangles" presStyleCnt="0"/>
      <dgm:spPr/>
    </dgm:pt>
    <dgm:pt modelId="{87180539-8316-44E2-9D50-6EA61CCA61C9}" type="pres">
      <dgm:prSet presAssocID="{E91A39C1-3CF5-4456-8539-B62AA47E47E9}" presName="composite" presStyleCnt="0"/>
      <dgm:spPr/>
    </dgm:pt>
    <dgm:pt modelId="{447DCCAB-D4D1-4CF7-B40D-3925C31D620C}" type="pres">
      <dgm:prSet presAssocID="{E91A39C1-3CF5-4456-8539-B62AA47E47E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9B2881-307A-466E-B9C2-3BBF0691ABF6}" type="pres">
      <dgm:prSet presAssocID="{E91A39C1-3CF5-4456-8539-B62AA47E47E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5511804-D6A9-46C2-9116-680FC9979C51}" type="pres">
      <dgm:prSet presAssocID="{E91A39C1-3CF5-4456-8539-B62AA47E47E9}" presName="BalanceSpacing" presStyleCnt="0"/>
      <dgm:spPr/>
    </dgm:pt>
    <dgm:pt modelId="{8E84828F-6055-4B9D-905A-C31342E9A023}" type="pres">
      <dgm:prSet presAssocID="{E91A39C1-3CF5-4456-8539-B62AA47E47E9}" presName="BalanceSpacing1" presStyleCnt="0"/>
      <dgm:spPr/>
    </dgm:pt>
    <dgm:pt modelId="{7D0C512B-304D-4E9E-A760-443AB14FF33D}" type="pres">
      <dgm:prSet presAssocID="{35D395BD-58C0-47B9-96AE-69FE8262C931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413E93B4-EF28-448A-8158-45ADA1820642}" type="presOf" srcId="{B5BBB1EC-F414-48F6-8026-0D2E648904EF}" destId="{25CC2A44-F94E-4185-9173-FDC2441CB73A}" srcOrd="0" destOrd="0" presId="urn:microsoft.com/office/officeart/2008/layout/AlternatingHexagons"/>
    <dgm:cxn modelId="{03DE659C-C98E-429F-ACD0-1AD9FDD6E8E8}" type="presOf" srcId="{2FDABEDA-067D-4772-8F4C-482EA9263D23}" destId="{8988D68E-D30C-4FE3-B746-577E15594FDC}" srcOrd="0" destOrd="0" presId="urn:microsoft.com/office/officeart/2008/layout/AlternatingHexagons"/>
    <dgm:cxn modelId="{D81271A6-0727-4B46-BDDC-D5E91C50A435}" srcId="{ED8E6CD9-8933-4527-B557-8A93CF25F148}" destId="{E91A39C1-3CF5-4456-8539-B62AA47E47E9}" srcOrd="2" destOrd="0" parTransId="{50D437D7-2A50-48F1-B9CB-030EF49E842C}" sibTransId="{35D395BD-58C0-47B9-96AE-69FE8262C931}"/>
    <dgm:cxn modelId="{01536333-F291-4BE7-940D-E23F9C98EB76}" type="presOf" srcId="{E261022C-B1C8-4F0C-BD60-5864299A15ED}" destId="{5C708402-F18C-4319-A3A9-519F2B0CCF13}" srcOrd="0" destOrd="0" presId="urn:microsoft.com/office/officeart/2008/layout/AlternatingHexagons"/>
    <dgm:cxn modelId="{4396E942-E988-436D-B449-39BAAC3560CF}" srcId="{ED8E6CD9-8933-4527-B557-8A93CF25F148}" destId="{2FDABEDA-067D-4772-8F4C-482EA9263D23}" srcOrd="0" destOrd="0" parTransId="{59673680-E1C4-4BA6-882F-CB62C83F4BC9}" sibTransId="{512BB9E6-81D9-4996-B788-8977F22A5B15}"/>
    <dgm:cxn modelId="{A1BF2836-6252-4555-8444-0F12F04CF61D}" type="presOf" srcId="{E91A39C1-3CF5-4456-8539-B62AA47E47E9}" destId="{447DCCAB-D4D1-4CF7-B40D-3925C31D620C}" srcOrd="0" destOrd="0" presId="urn:microsoft.com/office/officeart/2008/layout/AlternatingHexagons"/>
    <dgm:cxn modelId="{FA0077E6-ACB3-4A28-BE52-C26D6C8915A2}" type="presOf" srcId="{35D395BD-58C0-47B9-96AE-69FE8262C931}" destId="{7D0C512B-304D-4E9E-A760-443AB14FF33D}" srcOrd="0" destOrd="0" presId="urn:microsoft.com/office/officeart/2008/layout/AlternatingHexagons"/>
    <dgm:cxn modelId="{205D9D5C-7B87-4CF0-AF1E-DD7F37433DD5}" srcId="{2FDABEDA-067D-4772-8F4C-482EA9263D23}" destId="{B5BBB1EC-F414-48F6-8026-0D2E648904EF}" srcOrd="0" destOrd="0" parTransId="{4D38776A-4329-4F5E-BB81-C3AAE98C16D9}" sibTransId="{DC52CF0F-FC81-4EB7-A0D4-EAC5E79733D0}"/>
    <dgm:cxn modelId="{9623010F-F012-45FA-9050-9A25A2F569A0}" type="presOf" srcId="{A54B59E2-A4DD-4A4B-B079-8D351DE27A4F}" destId="{B08F5577-9C22-404E-B272-F2AB12E58089}" srcOrd="0" destOrd="0" presId="urn:microsoft.com/office/officeart/2008/layout/AlternatingHexagons"/>
    <dgm:cxn modelId="{2C2F092E-9D18-40FA-B05B-C7E5BF282441}" srcId="{ED8E6CD9-8933-4527-B557-8A93CF25F148}" destId="{E261022C-B1C8-4F0C-BD60-5864299A15ED}" srcOrd="1" destOrd="0" parTransId="{8851DD38-187A-4919-999A-E31C83B31A0B}" sibTransId="{A54B59E2-A4DD-4A4B-B079-8D351DE27A4F}"/>
    <dgm:cxn modelId="{C47369EF-1BAD-4411-B652-0697A29C6991}" type="presOf" srcId="{ED8E6CD9-8933-4527-B557-8A93CF25F148}" destId="{5E8E9B25-A276-4604-B907-2DAD7D8B5D8B}" srcOrd="0" destOrd="0" presId="urn:microsoft.com/office/officeart/2008/layout/AlternatingHexagons"/>
    <dgm:cxn modelId="{DC4931E8-1A4A-4461-B393-83168F18A554}" type="presOf" srcId="{512BB9E6-81D9-4996-B788-8977F22A5B15}" destId="{4DCF65E9-6D6D-4783-86F3-BEA0F5B1E145}" srcOrd="0" destOrd="0" presId="urn:microsoft.com/office/officeart/2008/layout/AlternatingHexagons"/>
    <dgm:cxn modelId="{81DED12D-B3DB-482D-8652-989C1D0C813B}" type="presParOf" srcId="{5E8E9B25-A276-4604-B907-2DAD7D8B5D8B}" destId="{1A6B5E94-BFB5-48A6-8E7F-F8C97C2A3167}" srcOrd="0" destOrd="0" presId="urn:microsoft.com/office/officeart/2008/layout/AlternatingHexagons"/>
    <dgm:cxn modelId="{F4AA35F6-2E3D-45EE-B5E4-282344002381}" type="presParOf" srcId="{1A6B5E94-BFB5-48A6-8E7F-F8C97C2A3167}" destId="{8988D68E-D30C-4FE3-B746-577E15594FDC}" srcOrd="0" destOrd="0" presId="urn:microsoft.com/office/officeart/2008/layout/AlternatingHexagons"/>
    <dgm:cxn modelId="{88F43079-EA97-4A87-93C5-810D28BC03D1}" type="presParOf" srcId="{1A6B5E94-BFB5-48A6-8E7F-F8C97C2A3167}" destId="{25CC2A44-F94E-4185-9173-FDC2441CB73A}" srcOrd="1" destOrd="0" presId="urn:microsoft.com/office/officeart/2008/layout/AlternatingHexagons"/>
    <dgm:cxn modelId="{2704DEAB-B3A4-4FDB-974E-E0CF2B0135F1}" type="presParOf" srcId="{1A6B5E94-BFB5-48A6-8E7F-F8C97C2A3167}" destId="{F48D95F2-3EB6-45F0-A28E-4899FDC72D64}" srcOrd="2" destOrd="0" presId="urn:microsoft.com/office/officeart/2008/layout/AlternatingHexagons"/>
    <dgm:cxn modelId="{BE353048-CBE5-4ABA-A3F3-7F3F4D21D6CE}" type="presParOf" srcId="{1A6B5E94-BFB5-48A6-8E7F-F8C97C2A3167}" destId="{4CF11CD4-00A8-4BDC-B3CE-8E7584C1F569}" srcOrd="3" destOrd="0" presId="urn:microsoft.com/office/officeart/2008/layout/AlternatingHexagons"/>
    <dgm:cxn modelId="{6480BFE8-D4E2-464C-ADDB-56095F707420}" type="presParOf" srcId="{1A6B5E94-BFB5-48A6-8E7F-F8C97C2A3167}" destId="{4DCF65E9-6D6D-4783-86F3-BEA0F5B1E145}" srcOrd="4" destOrd="0" presId="urn:microsoft.com/office/officeart/2008/layout/AlternatingHexagons"/>
    <dgm:cxn modelId="{52E87027-ABF6-4194-8B13-85A658CF779F}" type="presParOf" srcId="{5E8E9B25-A276-4604-B907-2DAD7D8B5D8B}" destId="{2A24EBCC-4F21-4559-A560-8FAB49CD3988}" srcOrd="1" destOrd="0" presId="urn:microsoft.com/office/officeart/2008/layout/AlternatingHexagons"/>
    <dgm:cxn modelId="{0FAC8698-9054-49AE-8D4D-27A1B4F9A63A}" type="presParOf" srcId="{5E8E9B25-A276-4604-B907-2DAD7D8B5D8B}" destId="{42B5C6F9-902B-46D2-90A9-86D4919447DA}" srcOrd="2" destOrd="0" presId="urn:microsoft.com/office/officeart/2008/layout/AlternatingHexagons"/>
    <dgm:cxn modelId="{62B30D02-D4F8-40A5-A583-6172667473A8}" type="presParOf" srcId="{42B5C6F9-902B-46D2-90A9-86D4919447DA}" destId="{5C708402-F18C-4319-A3A9-519F2B0CCF13}" srcOrd="0" destOrd="0" presId="urn:microsoft.com/office/officeart/2008/layout/AlternatingHexagons"/>
    <dgm:cxn modelId="{814D18B0-E99E-4C9C-9B83-E4D9053A6F7B}" type="presParOf" srcId="{42B5C6F9-902B-46D2-90A9-86D4919447DA}" destId="{39514E36-39ED-4035-89EC-7568E18471F6}" srcOrd="1" destOrd="0" presId="urn:microsoft.com/office/officeart/2008/layout/AlternatingHexagons"/>
    <dgm:cxn modelId="{B04A7290-CE10-4D8D-9919-2E47CBCF5F71}" type="presParOf" srcId="{42B5C6F9-902B-46D2-90A9-86D4919447DA}" destId="{6013B6EC-7F88-4756-97E2-DFCD162B9FCC}" srcOrd="2" destOrd="0" presId="urn:microsoft.com/office/officeart/2008/layout/AlternatingHexagons"/>
    <dgm:cxn modelId="{8F9F83DE-97B7-4965-89DD-B982330632CA}" type="presParOf" srcId="{42B5C6F9-902B-46D2-90A9-86D4919447DA}" destId="{73AFE167-8FA2-42DE-8DBB-C7415342F558}" srcOrd="3" destOrd="0" presId="urn:microsoft.com/office/officeart/2008/layout/AlternatingHexagons"/>
    <dgm:cxn modelId="{37AEEDBB-0559-4422-987B-9CA6FBD20286}" type="presParOf" srcId="{42B5C6F9-902B-46D2-90A9-86D4919447DA}" destId="{B08F5577-9C22-404E-B272-F2AB12E58089}" srcOrd="4" destOrd="0" presId="urn:microsoft.com/office/officeart/2008/layout/AlternatingHexagons"/>
    <dgm:cxn modelId="{8F36EB2A-EF5C-4620-8A51-66B591440B35}" type="presParOf" srcId="{5E8E9B25-A276-4604-B907-2DAD7D8B5D8B}" destId="{127FC74F-1530-4C25-B798-0DB64E293A31}" srcOrd="3" destOrd="0" presId="urn:microsoft.com/office/officeart/2008/layout/AlternatingHexagons"/>
    <dgm:cxn modelId="{7C63B13D-15E6-475E-B235-7EB8EBC2012A}" type="presParOf" srcId="{5E8E9B25-A276-4604-B907-2DAD7D8B5D8B}" destId="{87180539-8316-44E2-9D50-6EA61CCA61C9}" srcOrd="4" destOrd="0" presId="urn:microsoft.com/office/officeart/2008/layout/AlternatingHexagons"/>
    <dgm:cxn modelId="{10059621-C0DE-4466-B904-954FEABE9854}" type="presParOf" srcId="{87180539-8316-44E2-9D50-6EA61CCA61C9}" destId="{447DCCAB-D4D1-4CF7-B40D-3925C31D620C}" srcOrd="0" destOrd="0" presId="urn:microsoft.com/office/officeart/2008/layout/AlternatingHexagons"/>
    <dgm:cxn modelId="{421323E4-C07A-49B5-B5E1-70B547D5B76B}" type="presParOf" srcId="{87180539-8316-44E2-9D50-6EA61CCA61C9}" destId="{A09B2881-307A-466E-B9C2-3BBF0691ABF6}" srcOrd="1" destOrd="0" presId="urn:microsoft.com/office/officeart/2008/layout/AlternatingHexagons"/>
    <dgm:cxn modelId="{5E6F6AA2-C3BA-446A-ABB1-CC841962D092}" type="presParOf" srcId="{87180539-8316-44E2-9D50-6EA61CCA61C9}" destId="{75511804-D6A9-46C2-9116-680FC9979C51}" srcOrd="2" destOrd="0" presId="urn:microsoft.com/office/officeart/2008/layout/AlternatingHexagons"/>
    <dgm:cxn modelId="{7911E218-5571-4A17-9244-56DF73F1C268}" type="presParOf" srcId="{87180539-8316-44E2-9D50-6EA61CCA61C9}" destId="{8E84828F-6055-4B9D-905A-C31342E9A023}" srcOrd="3" destOrd="0" presId="urn:microsoft.com/office/officeart/2008/layout/AlternatingHexagons"/>
    <dgm:cxn modelId="{5BED7F46-02B1-4038-8DA1-04CBDB616211}" type="presParOf" srcId="{87180539-8316-44E2-9D50-6EA61CCA61C9}" destId="{7D0C512B-304D-4E9E-A760-443AB14FF33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7E6981-4BFA-466C-A1CF-ECD411BD8767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8F7640F7-C24C-4956-AA9C-3A11644A1648}">
      <dgm:prSet phldrT="[Texte]"/>
      <dgm:spPr/>
      <dgm:t>
        <a:bodyPr/>
        <a:lstStyle/>
        <a:p>
          <a:r>
            <a:rPr lang="fr-FR" dirty="0"/>
            <a:t>Phase 1</a:t>
          </a:r>
        </a:p>
      </dgm:t>
    </dgm:pt>
    <dgm:pt modelId="{00B55829-47EF-4989-9870-FF0EEAE4C90C}" type="parTrans" cxnId="{E94E1EC2-6786-45BF-9943-21F298C6828C}">
      <dgm:prSet/>
      <dgm:spPr/>
      <dgm:t>
        <a:bodyPr/>
        <a:lstStyle/>
        <a:p>
          <a:endParaRPr lang="fr-FR"/>
        </a:p>
      </dgm:t>
    </dgm:pt>
    <dgm:pt modelId="{66951CF3-55A9-4589-931E-DB157BEEBBA8}" type="sibTrans" cxnId="{E94E1EC2-6786-45BF-9943-21F298C6828C}">
      <dgm:prSet/>
      <dgm:spPr/>
      <dgm:t>
        <a:bodyPr/>
        <a:lstStyle/>
        <a:p>
          <a:endParaRPr lang="fr-FR"/>
        </a:p>
      </dgm:t>
    </dgm:pt>
    <dgm:pt modelId="{A201B5B2-D12B-488E-B117-658CF53E3151}">
      <dgm:prSet phldrT="[Texte]"/>
      <dgm:spPr/>
      <dgm:t>
        <a:bodyPr/>
        <a:lstStyle/>
        <a:p>
          <a:r>
            <a:rPr lang="fr-FR" dirty="0"/>
            <a:t>Le PO rappelle la vision et l’objectif du sprint.</a:t>
          </a:r>
        </a:p>
      </dgm:t>
    </dgm:pt>
    <dgm:pt modelId="{7162C6CE-E1F2-4FFC-A9F2-BFDD4E64E591}" type="parTrans" cxnId="{40E39A59-89E8-44BC-B80E-DC10E20F1EBF}">
      <dgm:prSet/>
      <dgm:spPr/>
      <dgm:t>
        <a:bodyPr/>
        <a:lstStyle/>
        <a:p>
          <a:endParaRPr lang="fr-FR"/>
        </a:p>
      </dgm:t>
    </dgm:pt>
    <dgm:pt modelId="{BDAC49A4-01E3-4AD1-BE9A-0655C51032C0}" type="sibTrans" cxnId="{40E39A59-89E8-44BC-B80E-DC10E20F1EBF}">
      <dgm:prSet/>
      <dgm:spPr/>
      <dgm:t>
        <a:bodyPr/>
        <a:lstStyle/>
        <a:p>
          <a:endParaRPr lang="fr-FR"/>
        </a:p>
      </dgm:t>
    </dgm:pt>
    <dgm:pt modelId="{A8B15909-2BE9-485D-BDC2-814F5426845A}">
      <dgm:prSet phldrT="[Texte]"/>
      <dgm:spPr/>
      <dgm:t>
        <a:bodyPr/>
        <a:lstStyle/>
        <a:p>
          <a:r>
            <a:rPr lang="fr-FR" dirty="0"/>
            <a:t>Les US sont sélectionnées.</a:t>
          </a:r>
        </a:p>
      </dgm:t>
    </dgm:pt>
    <dgm:pt modelId="{5915393C-F970-4117-B125-261FB904472F}" type="parTrans" cxnId="{CABE1A89-B04D-49FD-BC89-76BA7676DEFE}">
      <dgm:prSet/>
      <dgm:spPr/>
      <dgm:t>
        <a:bodyPr/>
        <a:lstStyle/>
        <a:p>
          <a:endParaRPr lang="fr-FR"/>
        </a:p>
      </dgm:t>
    </dgm:pt>
    <dgm:pt modelId="{8D120DDA-0327-4745-9D31-6A17FAD3FC8C}" type="sibTrans" cxnId="{CABE1A89-B04D-49FD-BC89-76BA7676DEFE}">
      <dgm:prSet/>
      <dgm:spPr/>
      <dgm:t>
        <a:bodyPr/>
        <a:lstStyle/>
        <a:p>
          <a:endParaRPr lang="fr-FR"/>
        </a:p>
      </dgm:t>
    </dgm:pt>
    <dgm:pt modelId="{CA70A2BE-F71B-46A5-B7AF-6A00F6AD86E6}">
      <dgm:prSet phldrT="[Texte]"/>
      <dgm:spPr/>
      <dgm:t>
        <a:bodyPr/>
        <a:lstStyle/>
        <a:p>
          <a:r>
            <a:rPr lang="fr-FR"/>
            <a:t>Phase 2</a:t>
          </a:r>
          <a:endParaRPr lang="fr-FR" dirty="0"/>
        </a:p>
      </dgm:t>
    </dgm:pt>
    <dgm:pt modelId="{448A9826-D33E-49F4-B824-1E1C96FF9660}" type="parTrans" cxnId="{D08A1A85-0FD9-4E34-B3A8-666E34806834}">
      <dgm:prSet/>
      <dgm:spPr/>
      <dgm:t>
        <a:bodyPr/>
        <a:lstStyle/>
        <a:p>
          <a:endParaRPr lang="fr-FR"/>
        </a:p>
      </dgm:t>
    </dgm:pt>
    <dgm:pt modelId="{2CD3F4B1-68C9-46BD-AC67-F0B99A1782C1}" type="sibTrans" cxnId="{D08A1A85-0FD9-4E34-B3A8-666E34806834}">
      <dgm:prSet/>
      <dgm:spPr/>
      <dgm:t>
        <a:bodyPr/>
        <a:lstStyle/>
        <a:p>
          <a:endParaRPr lang="fr-FR"/>
        </a:p>
      </dgm:t>
    </dgm:pt>
    <dgm:pt modelId="{A10E6CC8-7229-4AC3-A365-B3B5FBBD33CF}">
      <dgm:prSet phldrT="[Texte]"/>
      <dgm:spPr/>
      <dgm:t>
        <a:bodyPr/>
        <a:lstStyle/>
        <a:p>
          <a:r>
            <a:rPr lang="fr-FR" dirty="0"/>
            <a:t>L’équipe identifie les US technique.</a:t>
          </a:r>
        </a:p>
      </dgm:t>
    </dgm:pt>
    <dgm:pt modelId="{DBEAD48E-93DC-4242-B47D-BD816A463BD0}" type="parTrans" cxnId="{BE68EDB7-0B52-4556-BC19-C9550BDB2860}">
      <dgm:prSet/>
      <dgm:spPr/>
      <dgm:t>
        <a:bodyPr/>
        <a:lstStyle/>
        <a:p>
          <a:endParaRPr lang="fr-FR"/>
        </a:p>
      </dgm:t>
    </dgm:pt>
    <dgm:pt modelId="{A2C863C2-D6CC-43A3-A310-15540DEF53DE}" type="sibTrans" cxnId="{BE68EDB7-0B52-4556-BC19-C9550BDB2860}">
      <dgm:prSet/>
      <dgm:spPr/>
      <dgm:t>
        <a:bodyPr/>
        <a:lstStyle/>
        <a:p>
          <a:endParaRPr lang="fr-FR"/>
        </a:p>
      </dgm:t>
    </dgm:pt>
    <dgm:pt modelId="{FEF47B83-9CB1-48F6-B7AB-785A0B9EAAA3}">
      <dgm:prSet phldrT="[Texte]"/>
      <dgm:spPr/>
      <dgm:t>
        <a:bodyPr/>
        <a:lstStyle/>
        <a:p>
          <a:r>
            <a:rPr lang="fr-FR" dirty="0"/>
            <a:t>Must do</a:t>
          </a:r>
        </a:p>
      </dgm:t>
    </dgm:pt>
    <dgm:pt modelId="{AD23EB2B-76C6-41EB-B3ED-57D90B914B55}" type="parTrans" cxnId="{11D9CFDC-309C-459B-8E41-62DDE9C6010F}">
      <dgm:prSet/>
      <dgm:spPr/>
      <dgm:t>
        <a:bodyPr/>
        <a:lstStyle/>
        <a:p>
          <a:endParaRPr lang="fr-FR"/>
        </a:p>
      </dgm:t>
    </dgm:pt>
    <dgm:pt modelId="{9AFB9B02-90B5-43A2-B3E7-6685BF4DAB0D}" type="sibTrans" cxnId="{11D9CFDC-309C-459B-8E41-62DDE9C6010F}">
      <dgm:prSet/>
      <dgm:spPr/>
      <dgm:t>
        <a:bodyPr/>
        <a:lstStyle/>
        <a:p>
          <a:endParaRPr lang="fr-FR"/>
        </a:p>
      </dgm:t>
    </dgm:pt>
    <dgm:pt modelId="{BA7C58F8-742B-4ACF-838B-5CD02316132F}">
      <dgm:prSet phldrT="[Texte]"/>
      <dgm:spPr/>
      <dgm:t>
        <a:bodyPr/>
        <a:lstStyle/>
        <a:p>
          <a:r>
            <a:rPr lang="fr-FR" dirty="0"/>
            <a:t>L’ensemble de l’équipe s’engage sur l’objectif du Sprint.</a:t>
          </a:r>
        </a:p>
      </dgm:t>
    </dgm:pt>
    <dgm:pt modelId="{A0BC33CF-2CC6-4F65-8A26-2E45F3B59EB8}" type="parTrans" cxnId="{6D64E636-1FED-4F73-9ACA-7AF8758378B8}">
      <dgm:prSet/>
      <dgm:spPr/>
      <dgm:t>
        <a:bodyPr/>
        <a:lstStyle/>
        <a:p>
          <a:endParaRPr lang="fr-FR"/>
        </a:p>
      </dgm:t>
    </dgm:pt>
    <dgm:pt modelId="{2BD0C819-578A-4169-A48C-38B978624FF1}" type="sibTrans" cxnId="{6D64E636-1FED-4F73-9ACA-7AF8758378B8}">
      <dgm:prSet/>
      <dgm:spPr/>
      <dgm:t>
        <a:bodyPr/>
        <a:lstStyle/>
        <a:p>
          <a:endParaRPr lang="fr-FR"/>
        </a:p>
      </dgm:t>
    </dgm:pt>
    <dgm:pt modelId="{612BF0AF-8D27-4096-B431-0B3E59EB6A7C}">
      <dgm:prSet phldrT="[Texte]"/>
      <dgm:spPr/>
      <dgm:t>
        <a:bodyPr/>
        <a:lstStyle/>
        <a:p>
          <a:r>
            <a:rPr lang="fr-FR" dirty="0"/>
            <a:t>Le PO répond aux questions.</a:t>
          </a:r>
        </a:p>
      </dgm:t>
    </dgm:pt>
    <dgm:pt modelId="{03A39CC6-DB89-4BD1-9071-7903231A2831}" type="parTrans" cxnId="{53E13171-590A-4549-86B9-FB60B2DBB534}">
      <dgm:prSet/>
      <dgm:spPr/>
      <dgm:t>
        <a:bodyPr/>
        <a:lstStyle/>
        <a:p>
          <a:endParaRPr lang="fr-FR"/>
        </a:p>
      </dgm:t>
    </dgm:pt>
    <dgm:pt modelId="{9E34BBAC-4DFD-4561-B4F1-D4194B53F3A1}" type="sibTrans" cxnId="{53E13171-590A-4549-86B9-FB60B2DBB534}">
      <dgm:prSet/>
      <dgm:spPr/>
      <dgm:t>
        <a:bodyPr/>
        <a:lstStyle/>
        <a:p>
          <a:endParaRPr lang="fr-FR"/>
        </a:p>
      </dgm:t>
    </dgm:pt>
    <dgm:pt modelId="{C7CBA0AD-4773-4426-82C3-4E4235699F45}">
      <dgm:prSet phldrT="[Texte]"/>
      <dgm:spPr/>
      <dgm:t>
        <a:bodyPr/>
        <a:lstStyle/>
        <a:p>
          <a:r>
            <a:rPr lang="fr-FR" dirty="0"/>
            <a:t>L’équipe procède à l’estimation des US.</a:t>
          </a:r>
        </a:p>
      </dgm:t>
    </dgm:pt>
    <dgm:pt modelId="{974F1395-18B9-423B-BEAA-53887F450DE6}" type="parTrans" cxnId="{EFB6032E-5BA1-4FAC-B5EA-0AF0C88C6FC2}">
      <dgm:prSet/>
      <dgm:spPr/>
      <dgm:t>
        <a:bodyPr/>
        <a:lstStyle/>
        <a:p>
          <a:endParaRPr lang="fr-FR"/>
        </a:p>
      </dgm:t>
    </dgm:pt>
    <dgm:pt modelId="{61039EC3-7F68-4CB5-84CA-9D4E627D4B34}" type="sibTrans" cxnId="{EFB6032E-5BA1-4FAC-B5EA-0AF0C88C6FC2}">
      <dgm:prSet/>
      <dgm:spPr/>
      <dgm:t>
        <a:bodyPr/>
        <a:lstStyle/>
        <a:p>
          <a:endParaRPr lang="fr-FR"/>
        </a:p>
      </dgm:t>
    </dgm:pt>
    <dgm:pt modelId="{022DC0C6-B700-4BE2-AC68-050A298D8F69}">
      <dgm:prSet phldrT="[Texte]"/>
      <dgm:spPr/>
      <dgm:t>
        <a:bodyPr/>
        <a:lstStyle/>
        <a:p>
          <a:r>
            <a:rPr lang="fr-FR" dirty="0"/>
            <a:t>Le contenu est défini à partir de la vélocité et du poids des US choisies par le PO.</a:t>
          </a:r>
        </a:p>
      </dgm:t>
    </dgm:pt>
    <dgm:pt modelId="{987988E0-1B62-4930-9594-5F67475963F9}" type="parTrans" cxnId="{34A1C50F-A647-4846-86FC-CBC0EB398E36}">
      <dgm:prSet/>
      <dgm:spPr/>
      <dgm:t>
        <a:bodyPr/>
        <a:lstStyle/>
        <a:p>
          <a:endParaRPr lang="fr-FR"/>
        </a:p>
      </dgm:t>
    </dgm:pt>
    <dgm:pt modelId="{EA14E2CD-FE9A-42C2-A299-48AD7A814DB7}" type="sibTrans" cxnId="{34A1C50F-A647-4846-86FC-CBC0EB398E36}">
      <dgm:prSet/>
      <dgm:spPr/>
      <dgm:t>
        <a:bodyPr/>
        <a:lstStyle/>
        <a:p>
          <a:endParaRPr lang="fr-FR"/>
        </a:p>
      </dgm:t>
    </dgm:pt>
    <dgm:pt modelId="{69C4D0CE-76B4-4ED2-BAB3-3B8F7A9ADA3C}">
      <dgm:prSet phldrT="[Texte]"/>
      <dgm:spPr/>
      <dgm:t>
        <a:bodyPr/>
        <a:lstStyle/>
        <a:p>
          <a:r>
            <a:rPr lang="fr-FR" dirty="0"/>
            <a:t>Identification des tâches.</a:t>
          </a:r>
        </a:p>
      </dgm:t>
    </dgm:pt>
    <dgm:pt modelId="{3AF0602A-AD5C-4E29-A3BD-109D13F13510}" type="parTrans" cxnId="{979C901D-B46C-4E03-8E24-35D24BD823FB}">
      <dgm:prSet/>
      <dgm:spPr/>
      <dgm:t>
        <a:bodyPr/>
        <a:lstStyle/>
        <a:p>
          <a:endParaRPr lang="fr-FR"/>
        </a:p>
      </dgm:t>
    </dgm:pt>
    <dgm:pt modelId="{42F5A60F-B785-4AB4-AD9F-2E37B414E194}" type="sibTrans" cxnId="{979C901D-B46C-4E03-8E24-35D24BD823FB}">
      <dgm:prSet/>
      <dgm:spPr/>
      <dgm:t>
        <a:bodyPr/>
        <a:lstStyle/>
        <a:p>
          <a:endParaRPr lang="fr-FR"/>
        </a:p>
      </dgm:t>
    </dgm:pt>
    <dgm:pt modelId="{B4FADA7E-F4EF-4647-9047-723E9ED1B60E}">
      <dgm:prSet phldrT="[Texte]"/>
      <dgm:spPr/>
      <dgm:t>
        <a:bodyPr/>
        <a:lstStyle/>
        <a:p>
          <a:r>
            <a:rPr lang="fr-FR" dirty="0"/>
            <a:t>Initialisation du </a:t>
          </a:r>
          <a:r>
            <a:rPr lang="fr-FR" dirty="0" err="1"/>
            <a:t>Scrum</a:t>
          </a:r>
          <a:r>
            <a:rPr lang="fr-FR" dirty="0"/>
            <a:t> </a:t>
          </a:r>
          <a:r>
            <a:rPr lang="fr-FR" dirty="0" err="1"/>
            <a:t>Board</a:t>
          </a:r>
          <a:r>
            <a:rPr lang="fr-FR" dirty="0"/>
            <a:t>.</a:t>
          </a:r>
        </a:p>
      </dgm:t>
    </dgm:pt>
    <dgm:pt modelId="{114EC774-8D83-42AB-9813-B60BC3035408}" type="parTrans" cxnId="{23BD6279-9EF4-4379-A8D0-89EE6E728233}">
      <dgm:prSet/>
      <dgm:spPr/>
      <dgm:t>
        <a:bodyPr/>
        <a:lstStyle/>
        <a:p>
          <a:endParaRPr lang="fr-FR"/>
        </a:p>
      </dgm:t>
    </dgm:pt>
    <dgm:pt modelId="{1F3DE9AF-2BE6-41B8-A5DD-CD138472721D}" type="sibTrans" cxnId="{23BD6279-9EF4-4379-A8D0-89EE6E728233}">
      <dgm:prSet/>
      <dgm:spPr/>
      <dgm:t>
        <a:bodyPr/>
        <a:lstStyle/>
        <a:p>
          <a:endParaRPr lang="fr-FR"/>
        </a:p>
      </dgm:t>
    </dgm:pt>
    <dgm:pt modelId="{2C4419A3-BC2A-4613-A58D-C62AB3387EAA}" type="pres">
      <dgm:prSet presAssocID="{B77E6981-4BFA-466C-A1CF-ECD411BD87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CFDB274-688C-49AE-958D-6133F9BF5327}" type="pres">
      <dgm:prSet presAssocID="{8F7640F7-C24C-4956-AA9C-3A11644A1648}" presName="composite" presStyleCnt="0"/>
      <dgm:spPr/>
    </dgm:pt>
    <dgm:pt modelId="{11C4E890-0B8E-464B-8842-184F17D4D899}" type="pres">
      <dgm:prSet presAssocID="{8F7640F7-C24C-4956-AA9C-3A11644A164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7D07CB-C962-4D53-BE4F-1F661FF5635F}" type="pres">
      <dgm:prSet presAssocID="{8F7640F7-C24C-4956-AA9C-3A11644A1648}" presName="descendantText" presStyleLbl="alignAcc1" presStyleIdx="0" presStyleCnt="3" custScaleY="100813" custLinFactNeighborX="0" custLinFactNeighborY="-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B00034-E9BA-47FD-82B9-9DFB0C4D699F}" type="pres">
      <dgm:prSet presAssocID="{66951CF3-55A9-4589-931E-DB157BEEBBA8}" presName="sp" presStyleCnt="0"/>
      <dgm:spPr/>
    </dgm:pt>
    <dgm:pt modelId="{612DCED1-A7A2-46A2-AF0E-6197C0D12937}" type="pres">
      <dgm:prSet presAssocID="{CA70A2BE-F71B-46A5-B7AF-6A00F6AD86E6}" presName="composite" presStyleCnt="0"/>
      <dgm:spPr/>
    </dgm:pt>
    <dgm:pt modelId="{2686E4F2-CA76-4747-97DB-CBBA21CDE620}" type="pres">
      <dgm:prSet presAssocID="{CA70A2BE-F71B-46A5-B7AF-6A00F6AD86E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5B2AAD-066A-4AB6-97E3-A2091857DAAD}" type="pres">
      <dgm:prSet presAssocID="{CA70A2BE-F71B-46A5-B7AF-6A00F6AD86E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7DEF76-17E4-488A-9333-0FF54CB22794}" type="pres">
      <dgm:prSet presAssocID="{2CD3F4B1-68C9-46BD-AC67-F0B99A1782C1}" presName="sp" presStyleCnt="0"/>
      <dgm:spPr/>
    </dgm:pt>
    <dgm:pt modelId="{5D5CC992-B40A-4344-A385-AFE18692A22E}" type="pres">
      <dgm:prSet presAssocID="{FEF47B83-9CB1-48F6-B7AB-785A0B9EAAA3}" presName="composite" presStyleCnt="0"/>
      <dgm:spPr/>
    </dgm:pt>
    <dgm:pt modelId="{D6E517F1-F3CF-4842-B7DB-CEB8B0A86BA0}" type="pres">
      <dgm:prSet presAssocID="{FEF47B83-9CB1-48F6-B7AB-785A0B9EAAA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FE26D2-9143-421C-9E31-95804B9A986B}" type="pres">
      <dgm:prSet presAssocID="{FEF47B83-9CB1-48F6-B7AB-785A0B9EAAA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4E1EC2-6786-45BF-9943-21F298C6828C}" srcId="{B77E6981-4BFA-466C-A1CF-ECD411BD8767}" destId="{8F7640F7-C24C-4956-AA9C-3A11644A1648}" srcOrd="0" destOrd="0" parTransId="{00B55829-47EF-4989-9870-FF0EEAE4C90C}" sibTransId="{66951CF3-55A9-4589-931E-DB157BEEBBA8}"/>
    <dgm:cxn modelId="{D08A1A85-0FD9-4E34-B3A8-666E34806834}" srcId="{B77E6981-4BFA-466C-A1CF-ECD411BD8767}" destId="{CA70A2BE-F71B-46A5-B7AF-6A00F6AD86E6}" srcOrd="1" destOrd="0" parTransId="{448A9826-D33E-49F4-B824-1E1C96FF9660}" sibTransId="{2CD3F4B1-68C9-46BD-AC67-F0B99A1782C1}"/>
    <dgm:cxn modelId="{6E5480C8-1A5C-436D-84D0-6C6379F2119C}" type="presOf" srcId="{FEF47B83-9CB1-48F6-B7AB-785A0B9EAAA3}" destId="{D6E517F1-F3CF-4842-B7DB-CEB8B0A86BA0}" srcOrd="0" destOrd="0" presId="urn:microsoft.com/office/officeart/2005/8/layout/chevron2"/>
    <dgm:cxn modelId="{B50ED6E8-C265-47B0-8FAA-C51E61C56433}" type="presOf" srcId="{B4FADA7E-F4EF-4647-9047-723E9ED1B60E}" destId="{B55B2AAD-066A-4AB6-97E3-A2091857DAAD}" srcOrd="0" destOrd="2" presId="urn:microsoft.com/office/officeart/2005/8/layout/chevron2"/>
    <dgm:cxn modelId="{C6EC674B-D6E6-492F-978F-29C4BE1980D5}" type="presOf" srcId="{C7CBA0AD-4773-4426-82C3-4E4235699F45}" destId="{3A7D07CB-C962-4D53-BE4F-1F661FF5635F}" srcOrd="0" destOrd="2" presId="urn:microsoft.com/office/officeart/2005/8/layout/chevron2"/>
    <dgm:cxn modelId="{CABE1A89-B04D-49FD-BC89-76BA7676DEFE}" srcId="{8F7640F7-C24C-4956-AA9C-3A11644A1648}" destId="{A8B15909-2BE9-485D-BDC2-814F5426845A}" srcOrd="1" destOrd="0" parTransId="{5915393C-F970-4117-B125-261FB904472F}" sibTransId="{8D120DDA-0327-4745-9D31-6A17FAD3FC8C}"/>
    <dgm:cxn modelId="{40E39A59-89E8-44BC-B80E-DC10E20F1EBF}" srcId="{8F7640F7-C24C-4956-AA9C-3A11644A1648}" destId="{A201B5B2-D12B-488E-B117-658CF53E3151}" srcOrd="0" destOrd="0" parTransId="{7162C6CE-E1F2-4FFC-A9F2-BFDD4E64E591}" sibTransId="{BDAC49A4-01E3-4AD1-BE9A-0655C51032C0}"/>
    <dgm:cxn modelId="{5970800A-10F5-4A0F-BD9D-3470E3438C89}" type="presOf" srcId="{022DC0C6-B700-4BE2-AC68-050A298D8F69}" destId="{44FE26D2-9143-421C-9E31-95804B9A986B}" srcOrd="0" destOrd="0" presId="urn:microsoft.com/office/officeart/2005/8/layout/chevron2"/>
    <dgm:cxn modelId="{08EEC677-A5E2-40F2-B0DC-0AEF5748F21F}" type="presOf" srcId="{A8B15909-2BE9-485D-BDC2-814F5426845A}" destId="{3A7D07CB-C962-4D53-BE4F-1F661FF5635F}" srcOrd="0" destOrd="1" presId="urn:microsoft.com/office/officeart/2005/8/layout/chevron2"/>
    <dgm:cxn modelId="{163935EE-2682-4349-A7C6-8739A0CE705D}" type="presOf" srcId="{612BF0AF-8D27-4096-B431-0B3E59EB6A7C}" destId="{3A7D07CB-C962-4D53-BE4F-1F661FF5635F}" srcOrd="0" destOrd="3" presId="urn:microsoft.com/office/officeart/2005/8/layout/chevron2"/>
    <dgm:cxn modelId="{23BD6279-9EF4-4379-A8D0-89EE6E728233}" srcId="{CA70A2BE-F71B-46A5-B7AF-6A00F6AD86E6}" destId="{B4FADA7E-F4EF-4647-9047-723E9ED1B60E}" srcOrd="2" destOrd="0" parTransId="{114EC774-8D83-42AB-9813-B60BC3035408}" sibTransId="{1F3DE9AF-2BE6-41B8-A5DD-CD138472721D}"/>
    <dgm:cxn modelId="{8AD45B6C-26B0-4948-B320-9B0B951132FE}" type="presOf" srcId="{8F7640F7-C24C-4956-AA9C-3A11644A1648}" destId="{11C4E890-0B8E-464B-8842-184F17D4D899}" srcOrd="0" destOrd="0" presId="urn:microsoft.com/office/officeart/2005/8/layout/chevron2"/>
    <dgm:cxn modelId="{EFB6032E-5BA1-4FAC-B5EA-0AF0C88C6FC2}" srcId="{8F7640F7-C24C-4956-AA9C-3A11644A1648}" destId="{C7CBA0AD-4773-4426-82C3-4E4235699F45}" srcOrd="2" destOrd="0" parTransId="{974F1395-18B9-423B-BEAA-53887F450DE6}" sibTransId="{61039EC3-7F68-4CB5-84CA-9D4E627D4B34}"/>
    <dgm:cxn modelId="{979C901D-B46C-4E03-8E24-35D24BD823FB}" srcId="{CA70A2BE-F71B-46A5-B7AF-6A00F6AD86E6}" destId="{69C4D0CE-76B4-4ED2-BAB3-3B8F7A9ADA3C}" srcOrd="1" destOrd="0" parTransId="{3AF0602A-AD5C-4E29-A3BD-109D13F13510}" sibTransId="{42F5A60F-B785-4AB4-AD9F-2E37B414E194}"/>
    <dgm:cxn modelId="{05BC5C88-89DC-48C8-9242-5736AFE7E146}" type="presOf" srcId="{CA70A2BE-F71B-46A5-B7AF-6A00F6AD86E6}" destId="{2686E4F2-CA76-4747-97DB-CBBA21CDE620}" srcOrd="0" destOrd="0" presId="urn:microsoft.com/office/officeart/2005/8/layout/chevron2"/>
    <dgm:cxn modelId="{34A1C50F-A647-4846-86FC-CBC0EB398E36}" srcId="{FEF47B83-9CB1-48F6-B7AB-785A0B9EAAA3}" destId="{022DC0C6-B700-4BE2-AC68-050A298D8F69}" srcOrd="0" destOrd="0" parTransId="{987988E0-1B62-4930-9594-5F67475963F9}" sibTransId="{EA14E2CD-FE9A-42C2-A299-48AD7A814DB7}"/>
    <dgm:cxn modelId="{11D9CFDC-309C-459B-8E41-62DDE9C6010F}" srcId="{B77E6981-4BFA-466C-A1CF-ECD411BD8767}" destId="{FEF47B83-9CB1-48F6-B7AB-785A0B9EAAA3}" srcOrd="2" destOrd="0" parTransId="{AD23EB2B-76C6-41EB-B3ED-57D90B914B55}" sibTransId="{9AFB9B02-90B5-43A2-B3E7-6685BF4DAB0D}"/>
    <dgm:cxn modelId="{BE68EDB7-0B52-4556-BC19-C9550BDB2860}" srcId="{CA70A2BE-F71B-46A5-B7AF-6A00F6AD86E6}" destId="{A10E6CC8-7229-4AC3-A365-B3B5FBBD33CF}" srcOrd="0" destOrd="0" parTransId="{DBEAD48E-93DC-4242-B47D-BD816A463BD0}" sibTransId="{A2C863C2-D6CC-43A3-A310-15540DEF53DE}"/>
    <dgm:cxn modelId="{6D64E636-1FED-4F73-9ACA-7AF8758378B8}" srcId="{FEF47B83-9CB1-48F6-B7AB-785A0B9EAAA3}" destId="{BA7C58F8-742B-4ACF-838B-5CD02316132F}" srcOrd="1" destOrd="0" parTransId="{A0BC33CF-2CC6-4F65-8A26-2E45F3B59EB8}" sibTransId="{2BD0C819-578A-4169-A48C-38B978624FF1}"/>
    <dgm:cxn modelId="{32F49FC6-D450-4751-A1DE-113EC873A4D7}" type="presOf" srcId="{69C4D0CE-76B4-4ED2-BAB3-3B8F7A9ADA3C}" destId="{B55B2AAD-066A-4AB6-97E3-A2091857DAAD}" srcOrd="0" destOrd="1" presId="urn:microsoft.com/office/officeart/2005/8/layout/chevron2"/>
    <dgm:cxn modelId="{D8D97C11-A449-4B9E-A30E-D7EDA79B4189}" type="presOf" srcId="{B77E6981-4BFA-466C-A1CF-ECD411BD8767}" destId="{2C4419A3-BC2A-4613-A58D-C62AB3387EAA}" srcOrd="0" destOrd="0" presId="urn:microsoft.com/office/officeart/2005/8/layout/chevron2"/>
    <dgm:cxn modelId="{636D4C43-8050-4E7A-8B84-1DE6382044CC}" type="presOf" srcId="{A10E6CC8-7229-4AC3-A365-B3B5FBBD33CF}" destId="{B55B2AAD-066A-4AB6-97E3-A2091857DAAD}" srcOrd="0" destOrd="0" presId="urn:microsoft.com/office/officeart/2005/8/layout/chevron2"/>
    <dgm:cxn modelId="{FAA61322-9E91-45AD-87FA-29B5625ADFE2}" type="presOf" srcId="{BA7C58F8-742B-4ACF-838B-5CD02316132F}" destId="{44FE26D2-9143-421C-9E31-95804B9A986B}" srcOrd="0" destOrd="1" presId="urn:microsoft.com/office/officeart/2005/8/layout/chevron2"/>
    <dgm:cxn modelId="{53E13171-590A-4549-86B9-FB60B2DBB534}" srcId="{8F7640F7-C24C-4956-AA9C-3A11644A1648}" destId="{612BF0AF-8D27-4096-B431-0B3E59EB6A7C}" srcOrd="3" destOrd="0" parTransId="{03A39CC6-DB89-4BD1-9071-7903231A2831}" sibTransId="{9E34BBAC-4DFD-4561-B4F1-D4194B53F3A1}"/>
    <dgm:cxn modelId="{6A8D7F10-8042-4EDE-ABBB-FD9380309766}" type="presOf" srcId="{A201B5B2-D12B-488E-B117-658CF53E3151}" destId="{3A7D07CB-C962-4D53-BE4F-1F661FF5635F}" srcOrd="0" destOrd="0" presId="urn:microsoft.com/office/officeart/2005/8/layout/chevron2"/>
    <dgm:cxn modelId="{322B1D4B-39DC-4967-A3D1-D4F42ED9CCA8}" type="presParOf" srcId="{2C4419A3-BC2A-4613-A58D-C62AB3387EAA}" destId="{DCFDB274-688C-49AE-958D-6133F9BF5327}" srcOrd="0" destOrd="0" presId="urn:microsoft.com/office/officeart/2005/8/layout/chevron2"/>
    <dgm:cxn modelId="{F2B48144-F685-4157-AA7D-E9189052FC94}" type="presParOf" srcId="{DCFDB274-688C-49AE-958D-6133F9BF5327}" destId="{11C4E890-0B8E-464B-8842-184F17D4D899}" srcOrd="0" destOrd="0" presId="urn:microsoft.com/office/officeart/2005/8/layout/chevron2"/>
    <dgm:cxn modelId="{0E6AA2CD-A58A-4F6F-9268-E0EEF1C1164E}" type="presParOf" srcId="{DCFDB274-688C-49AE-958D-6133F9BF5327}" destId="{3A7D07CB-C962-4D53-BE4F-1F661FF5635F}" srcOrd="1" destOrd="0" presId="urn:microsoft.com/office/officeart/2005/8/layout/chevron2"/>
    <dgm:cxn modelId="{C13E52FA-EC3B-47BE-AA28-773DAA18E9EF}" type="presParOf" srcId="{2C4419A3-BC2A-4613-A58D-C62AB3387EAA}" destId="{97B00034-E9BA-47FD-82B9-9DFB0C4D699F}" srcOrd="1" destOrd="0" presId="urn:microsoft.com/office/officeart/2005/8/layout/chevron2"/>
    <dgm:cxn modelId="{9DC867F1-DCF1-4D81-9949-521C6FA97775}" type="presParOf" srcId="{2C4419A3-BC2A-4613-A58D-C62AB3387EAA}" destId="{612DCED1-A7A2-46A2-AF0E-6197C0D12937}" srcOrd="2" destOrd="0" presId="urn:microsoft.com/office/officeart/2005/8/layout/chevron2"/>
    <dgm:cxn modelId="{BA5B38BF-F56A-43B9-AEE1-473FBCA7A92E}" type="presParOf" srcId="{612DCED1-A7A2-46A2-AF0E-6197C0D12937}" destId="{2686E4F2-CA76-4747-97DB-CBBA21CDE620}" srcOrd="0" destOrd="0" presId="urn:microsoft.com/office/officeart/2005/8/layout/chevron2"/>
    <dgm:cxn modelId="{8E3413E7-C97E-48AA-9A95-16A2FBEF608A}" type="presParOf" srcId="{612DCED1-A7A2-46A2-AF0E-6197C0D12937}" destId="{B55B2AAD-066A-4AB6-97E3-A2091857DAAD}" srcOrd="1" destOrd="0" presId="urn:microsoft.com/office/officeart/2005/8/layout/chevron2"/>
    <dgm:cxn modelId="{D37C0CDC-5FBA-4BDD-B466-400B4C5B9C6D}" type="presParOf" srcId="{2C4419A3-BC2A-4613-A58D-C62AB3387EAA}" destId="{CE7DEF76-17E4-488A-9333-0FF54CB22794}" srcOrd="3" destOrd="0" presId="urn:microsoft.com/office/officeart/2005/8/layout/chevron2"/>
    <dgm:cxn modelId="{2CAD183F-32CA-405D-A562-7AAE6D1ABF55}" type="presParOf" srcId="{2C4419A3-BC2A-4613-A58D-C62AB3387EAA}" destId="{5D5CC992-B40A-4344-A385-AFE18692A22E}" srcOrd="4" destOrd="0" presId="urn:microsoft.com/office/officeart/2005/8/layout/chevron2"/>
    <dgm:cxn modelId="{B5048BA7-C091-4D82-9FA8-7EE3ACF088CF}" type="presParOf" srcId="{5D5CC992-B40A-4344-A385-AFE18692A22E}" destId="{D6E517F1-F3CF-4842-B7DB-CEB8B0A86BA0}" srcOrd="0" destOrd="0" presId="urn:microsoft.com/office/officeart/2005/8/layout/chevron2"/>
    <dgm:cxn modelId="{EDA89897-0F47-4F1D-A813-E0F40A61D292}" type="presParOf" srcId="{5D5CC992-B40A-4344-A385-AFE18692A22E}" destId="{44FE26D2-9143-421C-9E31-95804B9A98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7DDDDD-E690-4DFA-B54E-0588F018633D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2" csCatId="colorful" phldr="1"/>
      <dgm:spPr/>
    </dgm:pt>
    <dgm:pt modelId="{48F7424A-DC9F-4527-A441-8D90769F2727}">
      <dgm:prSet phldrT="[Texte]"/>
      <dgm:spPr/>
      <dgm:t>
        <a:bodyPr/>
        <a:lstStyle/>
        <a:p>
          <a:r>
            <a:rPr lang="fr-FR" dirty="0"/>
            <a:t>Calcul de la vélocité de l’équipe</a:t>
          </a:r>
        </a:p>
      </dgm:t>
    </dgm:pt>
    <dgm:pt modelId="{0D8813F6-9E6D-431E-BE77-AFC99DC3F751}" type="parTrans" cxnId="{281A8F7F-DE68-4781-82C3-B0E10506F492}">
      <dgm:prSet/>
      <dgm:spPr/>
      <dgm:t>
        <a:bodyPr/>
        <a:lstStyle/>
        <a:p>
          <a:endParaRPr lang="fr-FR"/>
        </a:p>
      </dgm:t>
    </dgm:pt>
    <dgm:pt modelId="{0953CFA6-8B29-44DD-B7C1-15900DF7E155}" type="sibTrans" cxnId="{281A8F7F-DE68-4781-82C3-B0E10506F492}">
      <dgm:prSet/>
      <dgm:spPr/>
      <dgm:t>
        <a:bodyPr/>
        <a:lstStyle/>
        <a:p>
          <a:endParaRPr lang="fr-FR"/>
        </a:p>
      </dgm:t>
    </dgm:pt>
    <dgm:pt modelId="{0FDD3B5A-9A7B-4448-93C0-EB292C4EC4E8}">
      <dgm:prSet phldrT="[Texte]"/>
      <dgm:spPr/>
      <dgm:t>
        <a:bodyPr/>
        <a:lstStyle/>
        <a:p>
          <a:r>
            <a:rPr lang="fr-FR" dirty="0"/>
            <a:t>Démonstration de la réalisation des Sprint</a:t>
          </a:r>
        </a:p>
      </dgm:t>
    </dgm:pt>
    <dgm:pt modelId="{407FF409-041B-4188-A3DD-42842E486213}" type="parTrans" cxnId="{B9ABDD04-8888-4200-B33C-D649C3B65B73}">
      <dgm:prSet/>
      <dgm:spPr/>
      <dgm:t>
        <a:bodyPr/>
        <a:lstStyle/>
        <a:p>
          <a:endParaRPr lang="fr-FR"/>
        </a:p>
      </dgm:t>
    </dgm:pt>
    <dgm:pt modelId="{FAC3DF80-9835-47F7-AEC1-7E602B88E282}" type="sibTrans" cxnId="{B9ABDD04-8888-4200-B33C-D649C3B65B73}">
      <dgm:prSet/>
      <dgm:spPr/>
      <dgm:t>
        <a:bodyPr/>
        <a:lstStyle/>
        <a:p>
          <a:endParaRPr lang="fr-FR"/>
        </a:p>
      </dgm:t>
    </dgm:pt>
    <dgm:pt modelId="{116E63F2-7876-48E3-9747-93851996815B}">
      <dgm:prSet phldrT="[Texte]"/>
      <dgm:spPr/>
      <dgm:t>
        <a:bodyPr/>
        <a:lstStyle/>
        <a:p>
          <a:r>
            <a:rPr lang="fr-FR" dirty="0"/>
            <a:t>Partage du travail et collecte de feedback</a:t>
          </a:r>
        </a:p>
      </dgm:t>
    </dgm:pt>
    <dgm:pt modelId="{31E9B226-0DFE-49D8-8BBD-8036F652861D}" type="parTrans" cxnId="{FC386541-7064-4EE9-B826-EB7810DC7209}">
      <dgm:prSet/>
      <dgm:spPr/>
      <dgm:t>
        <a:bodyPr/>
        <a:lstStyle/>
        <a:p>
          <a:endParaRPr lang="fr-FR"/>
        </a:p>
      </dgm:t>
    </dgm:pt>
    <dgm:pt modelId="{1CCCA282-298D-4E44-B248-135D3918EF2B}" type="sibTrans" cxnId="{FC386541-7064-4EE9-B826-EB7810DC7209}">
      <dgm:prSet/>
      <dgm:spPr/>
      <dgm:t>
        <a:bodyPr/>
        <a:lstStyle/>
        <a:p>
          <a:endParaRPr lang="fr-FR"/>
        </a:p>
      </dgm:t>
    </dgm:pt>
    <dgm:pt modelId="{A45BD954-3CFE-489A-B58F-F394A4D55F82}" type="pres">
      <dgm:prSet presAssocID="{9F7DDDDD-E690-4DFA-B54E-0588F018633D}" presName="linearFlow" presStyleCnt="0">
        <dgm:presLayoutVars>
          <dgm:dir/>
          <dgm:resizeHandles val="exact"/>
        </dgm:presLayoutVars>
      </dgm:prSet>
      <dgm:spPr/>
    </dgm:pt>
    <dgm:pt modelId="{513FA50D-3D00-4687-9338-5F2841015791}" type="pres">
      <dgm:prSet presAssocID="{48F7424A-DC9F-4527-A441-8D90769F2727}" presName="comp" presStyleCnt="0"/>
      <dgm:spPr/>
    </dgm:pt>
    <dgm:pt modelId="{F0077790-2FF4-4DA4-827F-CDCFACCB8E1C}" type="pres">
      <dgm:prSet presAssocID="{48F7424A-DC9F-4527-A441-8D90769F2727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2904FF2-5DA4-4DF8-9D8E-79456A75FD4A}" type="pres">
      <dgm:prSet presAssocID="{48F7424A-DC9F-4527-A441-8D90769F2727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7C87D22A-FDB7-4F88-980E-48FFD1EAA6B2}" type="pres">
      <dgm:prSet presAssocID="{0953CFA6-8B29-44DD-B7C1-15900DF7E155}" presName="sibTrans" presStyleCnt="0"/>
      <dgm:spPr/>
    </dgm:pt>
    <dgm:pt modelId="{774D51E5-994C-4752-B854-DAC05E6BC8A1}" type="pres">
      <dgm:prSet presAssocID="{0FDD3B5A-9A7B-4448-93C0-EB292C4EC4E8}" presName="comp" presStyleCnt="0"/>
      <dgm:spPr/>
    </dgm:pt>
    <dgm:pt modelId="{D3CAF66B-496B-478D-8415-3CF430AD30E5}" type="pres">
      <dgm:prSet presAssocID="{0FDD3B5A-9A7B-4448-93C0-EB292C4EC4E8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C34B74-0C6A-45D3-A658-C4AD9567E799}" type="pres">
      <dgm:prSet presAssocID="{0FDD3B5A-9A7B-4448-93C0-EB292C4EC4E8}" presName="rect1" presStyleLbl="lnNode1" presStyleIdx="1" presStyleCnt="3" custScaleX="102736" custScaleY="971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10E75078-3FAE-42DA-BFE8-6FC000D08E7B}" type="pres">
      <dgm:prSet presAssocID="{FAC3DF80-9835-47F7-AEC1-7E602B88E282}" presName="sibTrans" presStyleCnt="0"/>
      <dgm:spPr/>
    </dgm:pt>
    <dgm:pt modelId="{9525FEFC-6249-4885-BB45-82A54A5FB6DA}" type="pres">
      <dgm:prSet presAssocID="{116E63F2-7876-48E3-9747-93851996815B}" presName="comp" presStyleCnt="0"/>
      <dgm:spPr/>
    </dgm:pt>
    <dgm:pt modelId="{F3461EA2-DF27-45E9-A216-F587124A9DC3}" type="pres">
      <dgm:prSet presAssocID="{116E63F2-7876-48E3-9747-93851996815B}" presName="rect2" presStyleLbl="node1" presStyleIdx="2" presStyleCnt="3" custLinFactNeighborX="2632" custLinFactNeighborY="-58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5CF78F-AB53-40DC-995A-76F69B3A74CE}" type="pres">
      <dgm:prSet presAssocID="{116E63F2-7876-48E3-9747-93851996815B}" presName="rect1" presStyleLbl="lnNode1" presStyleIdx="2" presStyleCnt="3" custScaleX="101318" custLinFactNeighborX="-1710" custLinFactNeighborY="-17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</dgm:ptLst>
  <dgm:cxnLst>
    <dgm:cxn modelId="{FC386541-7064-4EE9-B826-EB7810DC7209}" srcId="{9F7DDDDD-E690-4DFA-B54E-0588F018633D}" destId="{116E63F2-7876-48E3-9747-93851996815B}" srcOrd="2" destOrd="0" parTransId="{31E9B226-0DFE-49D8-8BBD-8036F652861D}" sibTransId="{1CCCA282-298D-4E44-B248-135D3918EF2B}"/>
    <dgm:cxn modelId="{49CEA286-BCE8-4E7F-9218-1A01DC3ECD7E}" type="presOf" srcId="{9F7DDDDD-E690-4DFA-B54E-0588F018633D}" destId="{A45BD954-3CFE-489A-B58F-F394A4D55F82}" srcOrd="0" destOrd="0" presId="urn:microsoft.com/office/officeart/2008/layout/AlternatingPictureBlocks"/>
    <dgm:cxn modelId="{C5AB99D9-E895-4E33-9E32-CFB1823B1C06}" type="presOf" srcId="{116E63F2-7876-48E3-9747-93851996815B}" destId="{F3461EA2-DF27-45E9-A216-F587124A9DC3}" srcOrd="0" destOrd="0" presId="urn:microsoft.com/office/officeart/2008/layout/AlternatingPictureBlocks"/>
    <dgm:cxn modelId="{281A8F7F-DE68-4781-82C3-B0E10506F492}" srcId="{9F7DDDDD-E690-4DFA-B54E-0588F018633D}" destId="{48F7424A-DC9F-4527-A441-8D90769F2727}" srcOrd="0" destOrd="0" parTransId="{0D8813F6-9E6D-431E-BE77-AFC99DC3F751}" sibTransId="{0953CFA6-8B29-44DD-B7C1-15900DF7E155}"/>
    <dgm:cxn modelId="{B9ABDD04-8888-4200-B33C-D649C3B65B73}" srcId="{9F7DDDDD-E690-4DFA-B54E-0588F018633D}" destId="{0FDD3B5A-9A7B-4448-93C0-EB292C4EC4E8}" srcOrd="1" destOrd="0" parTransId="{407FF409-041B-4188-A3DD-42842E486213}" sibTransId="{FAC3DF80-9835-47F7-AEC1-7E602B88E282}"/>
    <dgm:cxn modelId="{FB1CC8FD-A1E8-4770-A10A-854320B84C8E}" type="presOf" srcId="{48F7424A-DC9F-4527-A441-8D90769F2727}" destId="{F0077790-2FF4-4DA4-827F-CDCFACCB8E1C}" srcOrd="0" destOrd="0" presId="urn:microsoft.com/office/officeart/2008/layout/AlternatingPictureBlocks"/>
    <dgm:cxn modelId="{3847B349-EC33-43DC-9180-1261788243DE}" type="presOf" srcId="{0FDD3B5A-9A7B-4448-93C0-EB292C4EC4E8}" destId="{D3CAF66B-496B-478D-8415-3CF430AD30E5}" srcOrd="0" destOrd="0" presId="urn:microsoft.com/office/officeart/2008/layout/AlternatingPictureBlocks"/>
    <dgm:cxn modelId="{E310BF10-F678-4E5E-B365-EC2E0B99EB67}" type="presParOf" srcId="{A45BD954-3CFE-489A-B58F-F394A4D55F82}" destId="{513FA50D-3D00-4687-9338-5F2841015791}" srcOrd="0" destOrd="0" presId="urn:microsoft.com/office/officeart/2008/layout/AlternatingPictureBlocks"/>
    <dgm:cxn modelId="{D54458BD-4D69-4CA6-B44B-DAE6FF423099}" type="presParOf" srcId="{513FA50D-3D00-4687-9338-5F2841015791}" destId="{F0077790-2FF4-4DA4-827F-CDCFACCB8E1C}" srcOrd="0" destOrd="0" presId="urn:microsoft.com/office/officeart/2008/layout/AlternatingPictureBlocks"/>
    <dgm:cxn modelId="{83D80AEB-6558-427B-871A-844FBF6031FF}" type="presParOf" srcId="{513FA50D-3D00-4687-9338-5F2841015791}" destId="{62904FF2-5DA4-4DF8-9D8E-79456A75FD4A}" srcOrd="1" destOrd="0" presId="urn:microsoft.com/office/officeart/2008/layout/AlternatingPictureBlocks"/>
    <dgm:cxn modelId="{64423B97-0EF5-4335-AF83-58516AA2210F}" type="presParOf" srcId="{A45BD954-3CFE-489A-B58F-F394A4D55F82}" destId="{7C87D22A-FDB7-4F88-980E-48FFD1EAA6B2}" srcOrd="1" destOrd="0" presId="urn:microsoft.com/office/officeart/2008/layout/AlternatingPictureBlocks"/>
    <dgm:cxn modelId="{C17D4766-A1BB-45D9-A0FD-231257672CBD}" type="presParOf" srcId="{A45BD954-3CFE-489A-B58F-F394A4D55F82}" destId="{774D51E5-994C-4752-B854-DAC05E6BC8A1}" srcOrd="2" destOrd="0" presId="urn:microsoft.com/office/officeart/2008/layout/AlternatingPictureBlocks"/>
    <dgm:cxn modelId="{EE8D1251-D9F6-486E-81D7-9E16903C9010}" type="presParOf" srcId="{774D51E5-994C-4752-B854-DAC05E6BC8A1}" destId="{D3CAF66B-496B-478D-8415-3CF430AD30E5}" srcOrd="0" destOrd="0" presId="urn:microsoft.com/office/officeart/2008/layout/AlternatingPictureBlocks"/>
    <dgm:cxn modelId="{1F5AA838-C9B7-46BE-928E-36E515BAAEA6}" type="presParOf" srcId="{774D51E5-994C-4752-B854-DAC05E6BC8A1}" destId="{D9C34B74-0C6A-45D3-A658-C4AD9567E799}" srcOrd="1" destOrd="0" presId="urn:microsoft.com/office/officeart/2008/layout/AlternatingPictureBlocks"/>
    <dgm:cxn modelId="{AD4A9975-2BFE-457C-A240-34282A29E0D7}" type="presParOf" srcId="{A45BD954-3CFE-489A-B58F-F394A4D55F82}" destId="{10E75078-3FAE-42DA-BFE8-6FC000D08E7B}" srcOrd="3" destOrd="0" presId="urn:microsoft.com/office/officeart/2008/layout/AlternatingPictureBlocks"/>
    <dgm:cxn modelId="{451B4E4A-C175-474B-AB68-FED209EB9C78}" type="presParOf" srcId="{A45BD954-3CFE-489A-B58F-F394A4D55F82}" destId="{9525FEFC-6249-4885-BB45-82A54A5FB6DA}" srcOrd="4" destOrd="0" presId="urn:microsoft.com/office/officeart/2008/layout/AlternatingPictureBlocks"/>
    <dgm:cxn modelId="{C4953399-29A7-49F8-8067-36C6AAC283CB}" type="presParOf" srcId="{9525FEFC-6249-4885-BB45-82A54A5FB6DA}" destId="{F3461EA2-DF27-45E9-A216-F587124A9DC3}" srcOrd="0" destOrd="0" presId="urn:microsoft.com/office/officeart/2008/layout/AlternatingPictureBlocks"/>
    <dgm:cxn modelId="{ACA2C744-7F33-48E2-BCE5-05C75EF3C64D}" type="presParOf" srcId="{9525FEFC-6249-4885-BB45-82A54A5FB6DA}" destId="{A65CF78F-AB53-40DC-995A-76F69B3A74CE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8D68E-D30C-4FE3-B746-577E15594FDC}">
      <dsp:nvSpPr>
        <dsp:cNvPr id="0" name=""/>
        <dsp:cNvSpPr/>
      </dsp:nvSpPr>
      <dsp:spPr>
        <a:xfrm rot="5400000">
          <a:off x="1950163" y="135592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Même heure même endroit </a:t>
          </a:r>
        </a:p>
      </dsp:txBody>
      <dsp:txXfrm rot="-5400000">
        <a:off x="2206764" y="251799"/>
        <a:ext cx="766129" cy="880606"/>
      </dsp:txXfrm>
    </dsp:sp>
    <dsp:sp modelId="{25CC2A44-F94E-4185-9173-FDC2441CB73A}">
      <dsp:nvSpPr>
        <dsp:cNvPr id="0" name=""/>
        <dsp:cNvSpPr/>
      </dsp:nvSpPr>
      <dsp:spPr>
        <a:xfrm>
          <a:off x="3180113" y="308302"/>
          <a:ext cx="1427735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dirty="0"/>
        </a:p>
      </dsp:txBody>
      <dsp:txXfrm>
        <a:off x="3180113" y="308302"/>
        <a:ext cx="1427735" cy="767599"/>
      </dsp:txXfrm>
    </dsp:sp>
    <dsp:sp modelId="{4DCF65E9-6D6D-4783-86F3-BEA0F5B1E145}">
      <dsp:nvSpPr>
        <dsp:cNvPr id="0" name=""/>
        <dsp:cNvSpPr/>
      </dsp:nvSpPr>
      <dsp:spPr>
        <a:xfrm rot="5400000">
          <a:off x="748102" y="135592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145275"/>
            <a:satOff val="2602"/>
            <a:lumOff val="66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15 min maximum</a:t>
          </a:r>
        </a:p>
      </dsp:txBody>
      <dsp:txXfrm rot="-5400000">
        <a:off x="1004703" y="251799"/>
        <a:ext cx="766129" cy="880606"/>
      </dsp:txXfrm>
    </dsp:sp>
    <dsp:sp modelId="{5C708402-F18C-4319-A3A9-519F2B0CCF13}">
      <dsp:nvSpPr>
        <dsp:cNvPr id="0" name=""/>
        <dsp:cNvSpPr/>
      </dsp:nvSpPr>
      <dsp:spPr>
        <a:xfrm rot="5400000">
          <a:off x="1346829" y="1221490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4290551"/>
            <a:satOff val="5205"/>
            <a:lumOff val="133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Synchro quotidienne</a:t>
          </a:r>
        </a:p>
      </dsp:txBody>
      <dsp:txXfrm rot="-5400000">
        <a:off x="1603430" y="1337697"/>
        <a:ext cx="766129" cy="880606"/>
      </dsp:txXfrm>
    </dsp:sp>
    <dsp:sp modelId="{39514E36-39ED-4035-89EC-7568E18471F6}">
      <dsp:nvSpPr>
        <dsp:cNvPr id="0" name=""/>
        <dsp:cNvSpPr/>
      </dsp:nvSpPr>
      <dsp:spPr>
        <a:xfrm>
          <a:off x="2251" y="1394200"/>
          <a:ext cx="1381679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F5577-9C22-404E-B272-F2AB12E58089}">
      <dsp:nvSpPr>
        <dsp:cNvPr id="0" name=""/>
        <dsp:cNvSpPr/>
      </dsp:nvSpPr>
      <dsp:spPr>
        <a:xfrm rot="5400000">
          <a:off x="2557205" y="1221490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6435826"/>
            <a:satOff val="7807"/>
            <a:lumOff val="2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Ce que j’ai fait hier</a:t>
          </a:r>
        </a:p>
      </dsp:txBody>
      <dsp:txXfrm rot="-5400000">
        <a:off x="2813806" y="1337697"/>
        <a:ext cx="766129" cy="880606"/>
      </dsp:txXfrm>
    </dsp:sp>
    <dsp:sp modelId="{447DCCAB-D4D1-4CF7-B40D-3925C31D620C}">
      <dsp:nvSpPr>
        <dsp:cNvPr id="0" name=""/>
        <dsp:cNvSpPr/>
      </dsp:nvSpPr>
      <dsp:spPr>
        <a:xfrm rot="5400000">
          <a:off x="1950163" y="2307387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581101"/>
            <a:satOff val="10410"/>
            <a:lumOff val="266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Ce que je vais faire aujourd’hui</a:t>
          </a:r>
        </a:p>
      </dsp:txBody>
      <dsp:txXfrm rot="-5400000">
        <a:off x="2206764" y="2423594"/>
        <a:ext cx="766129" cy="880606"/>
      </dsp:txXfrm>
    </dsp:sp>
    <dsp:sp modelId="{A09B2881-307A-466E-B9C2-3BBF0691ABF6}">
      <dsp:nvSpPr>
        <dsp:cNvPr id="0" name=""/>
        <dsp:cNvSpPr/>
      </dsp:nvSpPr>
      <dsp:spPr>
        <a:xfrm>
          <a:off x="3180113" y="2480097"/>
          <a:ext cx="1427735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C512B-304D-4E9E-A760-443AB14FF33D}">
      <dsp:nvSpPr>
        <dsp:cNvPr id="0" name=""/>
        <dsp:cNvSpPr/>
      </dsp:nvSpPr>
      <dsp:spPr>
        <a:xfrm rot="5400000">
          <a:off x="748102" y="2307387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0726377"/>
            <a:satOff val="13012"/>
            <a:lumOff val="333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/>
            <a:t>Mes obstacles</a:t>
          </a:r>
        </a:p>
      </dsp:txBody>
      <dsp:txXfrm rot="-5400000">
        <a:off x="1004703" y="2423594"/>
        <a:ext cx="766129" cy="880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4E890-0B8E-464B-8842-184F17D4D899}">
      <dsp:nvSpPr>
        <dsp:cNvPr id="0" name=""/>
        <dsp:cNvSpPr/>
      </dsp:nvSpPr>
      <dsp:spPr>
        <a:xfrm rot="5400000">
          <a:off x="-192992" y="197101"/>
          <a:ext cx="1286619" cy="90063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Phase 1</a:t>
          </a:r>
        </a:p>
      </dsp:txBody>
      <dsp:txXfrm rot="-5400000">
        <a:off x="2" y="454425"/>
        <a:ext cx="900633" cy="385986"/>
      </dsp:txXfrm>
    </dsp:sp>
    <dsp:sp modelId="{3A7D07CB-C962-4D53-BE4F-1F661FF5635F}">
      <dsp:nvSpPr>
        <dsp:cNvPr id="0" name=""/>
        <dsp:cNvSpPr/>
      </dsp:nvSpPr>
      <dsp:spPr>
        <a:xfrm rot="5400000">
          <a:off x="2314765" y="-1413666"/>
          <a:ext cx="843101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PO rappelle la vision et l’objectif du sprint.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Les US sont sélectionnées.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L’équipe procède à l’estimation des US.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PO répond aux questions.</a:t>
          </a:r>
        </a:p>
      </dsp:txBody>
      <dsp:txXfrm rot="-5400000">
        <a:off x="900633" y="41623"/>
        <a:ext cx="3630209" cy="760787"/>
      </dsp:txXfrm>
    </dsp:sp>
    <dsp:sp modelId="{2686E4F2-CA76-4747-97DB-CBBA21CDE620}">
      <dsp:nvSpPr>
        <dsp:cNvPr id="0" name=""/>
        <dsp:cNvSpPr/>
      </dsp:nvSpPr>
      <dsp:spPr>
        <a:xfrm rot="5400000">
          <a:off x="-192992" y="1284933"/>
          <a:ext cx="1286619" cy="900633"/>
        </a:xfrm>
        <a:prstGeom prst="chevron">
          <a:avLst/>
        </a:prstGeom>
        <a:solidFill>
          <a:schemeClr val="accent3">
            <a:hueOff val="-4414954"/>
            <a:satOff val="-17291"/>
            <a:lumOff val="-7548"/>
            <a:alphaOff val="0"/>
          </a:schemeClr>
        </a:solidFill>
        <a:ln w="12700" cap="flat" cmpd="sng" algn="ctr">
          <a:solidFill>
            <a:schemeClr val="accent3">
              <a:hueOff val="-4414954"/>
              <a:satOff val="-17291"/>
              <a:lumOff val="-75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Phase 2</a:t>
          </a:r>
          <a:endParaRPr lang="fr-FR" sz="1800" kern="1200" dirty="0"/>
        </a:p>
      </dsp:txBody>
      <dsp:txXfrm rot="-5400000">
        <a:off x="2" y="1542257"/>
        <a:ext cx="900633" cy="385986"/>
      </dsp:txXfrm>
    </dsp:sp>
    <dsp:sp modelId="{B55B2AAD-066A-4AB6-97E3-A2091857DAAD}">
      <dsp:nvSpPr>
        <dsp:cNvPr id="0" name=""/>
        <dsp:cNvSpPr/>
      </dsp:nvSpPr>
      <dsp:spPr>
        <a:xfrm rot="5400000">
          <a:off x="2318165" y="-325591"/>
          <a:ext cx="836302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414954"/>
              <a:satOff val="-17291"/>
              <a:lumOff val="-75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L’équipe identifie les US technique.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Identification des tâches.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Initialisation du </a:t>
          </a:r>
          <a:r>
            <a:rPr lang="fr-FR" sz="1200" kern="1200" dirty="0" err="1"/>
            <a:t>Scrum</a:t>
          </a:r>
          <a:r>
            <a:rPr lang="fr-FR" sz="1200" kern="1200" dirty="0"/>
            <a:t> </a:t>
          </a:r>
          <a:r>
            <a:rPr lang="fr-FR" sz="1200" kern="1200" dirty="0" err="1"/>
            <a:t>Board</a:t>
          </a:r>
          <a:r>
            <a:rPr lang="fr-FR" sz="1200" kern="1200" dirty="0"/>
            <a:t>.</a:t>
          </a:r>
        </a:p>
      </dsp:txBody>
      <dsp:txXfrm rot="-5400000">
        <a:off x="900634" y="1132765"/>
        <a:ext cx="3630541" cy="754652"/>
      </dsp:txXfrm>
    </dsp:sp>
    <dsp:sp modelId="{D6E517F1-F3CF-4842-B7DB-CEB8B0A86BA0}">
      <dsp:nvSpPr>
        <dsp:cNvPr id="0" name=""/>
        <dsp:cNvSpPr/>
      </dsp:nvSpPr>
      <dsp:spPr>
        <a:xfrm rot="5400000">
          <a:off x="-192992" y="2372764"/>
          <a:ext cx="1286619" cy="900633"/>
        </a:xfrm>
        <a:prstGeom prst="chevron">
          <a:avLst/>
        </a:prstGeom>
        <a:solidFill>
          <a:schemeClr val="accent3">
            <a:hueOff val="-8829909"/>
            <a:satOff val="-34582"/>
            <a:lumOff val="-15097"/>
            <a:alphaOff val="0"/>
          </a:schemeClr>
        </a:solidFill>
        <a:ln w="12700" cap="flat" cmpd="sng" algn="ctr">
          <a:solidFill>
            <a:schemeClr val="accent3">
              <a:hueOff val="-8829909"/>
              <a:satOff val="-34582"/>
              <a:lumOff val="-150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Must do</a:t>
          </a:r>
        </a:p>
      </dsp:txBody>
      <dsp:txXfrm rot="-5400000">
        <a:off x="2" y="2630088"/>
        <a:ext cx="900633" cy="385986"/>
      </dsp:txXfrm>
    </dsp:sp>
    <dsp:sp modelId="{44FE26D2-9143-421C-9E31-95804B9A986B}">
      <dsp:nvSpPr>
        <dsp:cNvPr id="0" name=""/>
        <dsp:cNvSpPr/>
      </dsp:nvSpPr>
      <dsp:spPr>
        <a:xfrm rot="5400000">
          <a:off x="2318165" y="762239"/>
          <a:ext cx="836302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829909"/>
              <a:satOff val="-34582"/>
              <a:lumOff val="-150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contenu est défini à partir de la vélocité et du poids des US choisies par le PO.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L’ensemble de l’équipe s’engage sur l’objectif du Sprint.</a:t>
          </a:r>
        </a:p>
      </dsp:txBody>
      <dsp:txXfrm rot="-5400000">
        <a:off x="900634" y="2220596"/>
        <a:ext cx="3630541" cy="754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77790-2FF4-4DA4-827F-CDCFACCB8E1C}">
      <dsp:nvSpPr>
        <dsp:cNvPr id="0" name=""/>
        <dsp:cNvSpPr/>
      </dsp:nvSpPr>
      <dsp:spPr>
        <a:xfrm>
          <a:off x="2025878" y="1458"/>
          <a:ext cx="2526774" cy="11428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Calcul de la vélocité de l’équipe</a:t>
          </a:r>
        </a:p>
      </dsp:txBody>
      <dsp:txXfrm>
        <a:off x="2025878" y="1458"/>
        <a:ext cx="2526774" cy="1142819"/>
      </dsp:txXfrm>
    </dsp:sp>
    <dsp:sp modelId="{62904FF2-5DA4-4DF8-9D8E-79456A75FD4A}">
      <dsp:nvSpPr>
        <dsp:cNvPr id="0" name=""/>
        <dsp:cNvSpPr/>
      </dsp:nvSpPr>
      <dsp:spPr>
        <a:xfrm>
          <a:off x="781347" y="1458"/>
          <a:ext cx="1131391" cy="11428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AF66B-496B-478D-8415-3CF430AD30E5}">
      <dsp:nvSpPr>
        <dsp:cNvPr id="0" name=""/>
        <dsp:cNvSpPr/>
      </dsp:nvSpPr>
      <dsp:spPr>
        <a:xfrm>
          <a:off x="773608" y="1332843"/>
          <a:ext cx="2526774" cy="1142819"/>
        </a:xfrm>
        <a:prstGeom prst="rect">
          <a:avLst/>
        </a:prstGeom>
        <a:solidFill>
          <a:schemeClr val="accent2">
            <a:hueOff val="5363188"/>
            <a:satOff val="6506"/>
            <a:lumOff val="1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Démonstration de la réalisation des Sprint</a:t>
          </a:r>
        </a:p>
      </dsp:txBody>
      <dsp:txXfrm>
        <a:off x="773608" y="1332843"/>
        <a:ext cx="2526774" cy="1142819"/>
      </dsp:txXfrm>
    </dsp:sp>
    <dsp:sp modelId="{D9C34B74-0C6A-45D3-A658-C4AD9567E799}">
      <dsp:nvSpPr>
        <dsp:cNvPr id="0" name=""/>
        <dsp:cNvSpPr/>
      </dsp:nvSpPr>
      <dsp:spPr>
        <a:xfrm>
          <a:off x="3398044" y="1349191"/>
          <a:ext cx="1162346" cy="111012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61EA2-DF27-45E9-A216-F587124A9DC3}">
      <dsp:nvSpPr>
        <dsp:cNvPr id="0" name=""/>
        <dsp:cNvSpPr/>
      </dsp:nvSpPr>
      <dsp:spPr>
        <a:xfrm>
          <a:off x="2096110" y="2597727"/>
          <a:ext cx="2526774" cy="1142819"/>
        </a:xfrm>
        <a:prstGeom prst="rect">
          <a:avLst/>
        </a:prstGeom>
        <a:solidFill>
          <a:schemeClr val="accent2">
            <a:hueOff val="10726377"/>
            <a:satOff val="13012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Partage du travail et collecte de feedback</a:t>
          </a:r>
        </a:p>
      </dsp:txBody>
      <dsp:txXfrm>
        <a:off x="2096110" y="2597727"/>
        <a:ext cx="2526774" cy="1142819"/>
      </dsp:txXfrm>
    </dsp:sp>
    <dsp:sp modelId="{A65CF78F-AB53-40DC-995A-76F69B3A74CE}">
      <dsp:nvSpPr>
        <dsp:cNvPr id="0" name=""/>
        <dsp:cNvSpPr/>
      </dsp:nvSpPr>
      <dsp:spPr>
        <a:xfrm>
          <a:off x="758272" y="2644582"/>
          <a:ext cx="1146303" cy="11428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26600" y="3457453"/>
            <a:ext cx="4404633" cy="1991912"/>
          </a:xfrm>
        </p:spPr>
        <p:txBody>
          <a:bodyPr anchor="b">
            <a:noAutofit/>
          </a:bodyPr>
          <a:lstStyle>
            <a:lvl1pPr algn="ctr">
              <a:defRPr lang="fr-FR" sz="6000" kern="1200" cap="all" spc="300" baseline="12500" dirty="0">
                <a:solidFill>
                  <a:srgbClr val="36526E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26601" y="5541440"/>
            <a:ext cx="4142872" cy="1655762"/>
          </a:xfrm>
        </p:spPr>
        <p:txBody>
          <a:bodyPr>
            <a:noAutofit/>
          </a:bodyPr>
          <a:lstStyle>
            <a:lvl1pPr marL="0" indent="0" algn="ctr">
              <a:buNone/>
              <a:defRPr lang="fr-FR" sz="3200" kern="1200" cap="all" spc="300" baseline="125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Montserrat-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-208756" y="-1695450"/>
            <a:ext cx="10744994" cy="10279063"/>
            <a:chOff x="-208756" y="-1695450"/>
            <a:chExt cx="10744994" cy="10279063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76F8C13-5837-47B2-9D81-D18E66253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485" y="3100578"/>
              <a:ext cx="3081013" cy="2233519"/>
            </a:xfrm>
            <a:custGeom>
              <a:avLst/>
              <a:gdLst>
                <a:gd name="T0" fmla="+- 0 10906 366"/>
                <a:gd name="T1" fmla="*/ T0 w 21081"/>
                <a:gd name="T2" fmla="*/ 10547 h 21095"/>
                <a:gd name="T3" fmla="+- 0 10906 366"/>
                <a:gd name="T4" fmla="*/ T3 w 21081"/>
                <a:gd name="T5" fmla="*/ 10547 h 21095"/>
                <a:gd name="T6" fmla="+- 0 10906 366"/>
                <a:gd name="T7" fmla="*/ T6 w 21081"/>
                <a:gd name="T8" fmla="*/ 10547 h 21095"/>
                <a:gd name="T9" fmla="+- 0 10906 366"/>
                <a:gd name="T10" fmla="*/ T9 w 21081"/>
                <a:gd name="T11" fmla="*/ 10547 h 210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81" h="21095">
                  <a:moveTo>
                    <a:pt x="3463" y="0"/>
                  </a:moveTo>
                  <a:cubicBezTo>
                    <a:pt x="3113" y="0"/>
                    <a:pt x="2762" y="184"/>
                    <a:pt x="2495" y="553"/>
                  </a:cubicBezTo>
                  <a:cubicBezTo>
                    <a:pt x="2136" y="1048"/>
                    <a:pt x="2024" y="1749"/>
                    <a:pt x="2148" y="2380"/>
                  </a:cubicBezTo>
                  <a:cubicBezTo>
                    <a:pt x="1768" y="2627"/>
                    <a:pt x="1411" y="2963"/>
                    <a:pt x="1097" y="3396"/>
                  </a:cubicBezTo>
                  <a:cubicBezTo>
                    <a:pt x="-366" y="5415"/>
                    <a:pt x="-366" y="8688"/>
                    <a:pt x="1097" y="10707"/>
                  </a:cubicBezTo>
                  <a:cubicBezTo>
                    <a:pt x="1933" y="11862"/>
                    <a:pt x="3067" y="12354"/>
                    <a:pt x="4158" y="12187"/>
                  </a:cubicBezTo>
                  <a:cubicBezTo>
                    <a:pt x="4200" y="12649"/>
                    <a:pt x="4342" y="13096"/>
                    <a:pt x="4598" y="13451"/>
                  </a:cubicBezTo>
                  <a:cubicBezTo>
                    <a:pt x="4954" y="13942"/>
                    <a:pt x="5438" y="14138"/>
                    <a:pt x="5902" y="14058"/>
                  </a:cubicBezTo>
                  <a:cubicBezTo>
                    <a:pt x="5766" y="15006"/>
                    <a:pt x="5963" y="16027"/>
                    <a:pt x="6495" y="16762"/>
                  </a:cubicBezTo>
                  <a:cubicBezTo>
                    <a:pt x="7292" y="17862"/>
                    <a:pt x="8554" y="17929"/>
                    <a:pt x="9407" y="16963"/>
                  </a:cubicBezTo>
                  <a:cubicBezTo>
                    <a:pt x="9512" y="17357"/>
                    <a:pt x="9672" y="17729"/>
                    <a:pt x="9902" y="18046"/>
                  </a:cubicBezTo>
                  <a:cubicBezTo>
                    <a:pt x="10583" y="18986"/>
                    <a:pt x="11601" y="19158"/>
                    <a:pt x="12416" y="18588"/>
                  </a:cubicBezTo>
                  <a:cubicBezTo>
                    <a:pt x="12570" y="18940"/>
                    <a:pt x="12754" y="19277"/>
                    <a:pt x="12974" y="19581"/>
                  </a:cubicBezTo>
                  <a:cubicBezTo>
                    <a:pt x="14437" y="21600"/>
                    <a:pt x="16808" y="21600"/>
                    <a:pt x="18271" y="19581"/>
                  </a:cubicBezTo>
                  <a:cubicBezTo>
                    <a:pt x="19037" y="18524"/>
                    <a:pt x="19397" y="17122"/>
                    <a:pt x="19361" y="15737"/>
                  </a:cubicBezTo>
                  <a:cubicBezTo>
                    <a:pt x="19811" y="15798"/>
                    <a:pt x="20277" y="15601"/>
                    <a:pt x="20622" y="15124"/>
                  </a:cubicBezTo>
                  <a:cubicBezTo>
                    <a:pt x="21234" y="14280"/>
                    <a:pt x="21234" y="12910"/>
                    <a:pt x="20622" y="12066"/>
                  </a:cubicBezTo>
                  <a:cubicBezTo>
                    <a:pt x="20010" y="11221"/>
                    <a:pt x="19018" y="11221"/>
                    <a:pt x="18406" y="12066"/>
                  </a:cubicBezTo>
                  <a:cubicBezTo>
                    <a:pt x="18358" y="12133"/>
                    <a:pt x="18320" y="12208"/>
                    <a:pt x="18279" y="12281"/>
                  </a:cubicBezTo>
                  <a:cubicBezTo>
                    <a:pt x="18276" y="12277"/>
                    <a:pt x="18273" y="12274"/>
                    <a:pt x="18271" y="12270"/>
                  </a:cubicBezTo>
                  <a:cubicBezTo>
                    <a:pt x="16808" y="10251"/>
                    <a:pt x="14437" y="10251"/>
                    <a:pt x="12974" y="12270"/>
                  </a:cubicBezTo>
                  <a:cubicBezTo>
                    <a:pt x="12754" y="12574"/>
                    <a:pt x="12570" y="12909"/>
                    <a:pt x="12416" y="13261"/>
                  </a:cubicBezTo>
                  <a:cubicBezTo>
                    <a:pt x="11902" y="12902"/>
                    <a:pt x="11310" y="12843"/>
                    <a:pt x="10769" y="13085"/>
                  </a:cubicBezTo>
                  <a:cubicBezTo>
                    <a:pt x="10799" y="12701"/>
                    <a:pt x="10835" y="12319"/>
                    <a:pt x="10890" y="11940"/>
                  </a:cubicBezTo>
                  <a:cubicBezTo>
                    <a:pt x="11299" y="9092"/>
                    <a:pt x="12385" y="6515"/>
                    <a:pt x="13976" y="4616"/>
                  </a:cubicBezTo>
                  <a:lnTo>
                    <a:pt x="12579" y="3508"/>
                  </a:lnTo>
                  <a:cubicBezTo>
                    <a:pt x="12290" y="6435"/>
                    <a:pt x="11189" y="9094"/>
                    <a:pt x="9511" y="10926"/>
                  </a:cubicBezTo>
                  <a:cubicBezTo>
                    <a:pt x="9227" y="11236"/>
                    <a:pt x="8926" y="11514"/>
                    <a:pt x="8616" y="11768"/>
                  </a:cubicBezTo>
                  <a:cubicBezTo>
                    <a:pt x="8172" y="11597"/>
                    <a:pt x="7701" y="11616"/>
                    <a:pt x="7268" y="11841"/>
                  </a:cubicBezTo>
                  <a:cubicBezTo>
                    <a:pt x="7253" y="11315"/>
                    <a:pt x="7105" y="10794"/>
                    <a:pt x="6814" y="10392"/>
                  </a:cubicBezTo>
                  <a:cubicBezTo>
                    <a:pt x="6774" y="10337"/>
                    <a:pt x="6729" y="10295"/>
                    <a:pt x="6686" y="10248"/>
                  </a:cubicBezTo>
                  <a:cubicBezTo>
                    <a:pt x="7846" y="8219"/>
                    <a:pt x="7751" y="5269"/>
                    <a:pt x="6395" y="3396"/>
                  </a:cubicBezTo>
                  <a:cubicBezTo>
                    <a:pt x="5939" y="2767"/>
                    <a:pt x="5394" y="2332"/>
                    <a:pt x="4817" y="2095"/>
                  </a:cubicBezTo>
                  <a:cubicBezTo>
                    <a:pt x="4861" y="1545"/>
                    <a:pt x="4735" y="974"/>
                    <a:pt x="4430" y="553"/>
                  </a:cubicBezTo>
                  <a:cubicBezTo>
                    <a:pt x="4163" y="184"/>
                    <a:pt x="3813" y="0"/>
                    <a:pt x="3463" y="0"/>
                  </a:cubicBezTo>
                  <a:close/>
                </a:path>
              </a:pathLst>
            </a:custGeom>
            <a:solidFill>
              <a:srgbClr val="EAED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4BF779C-F3F4-4268-A4FD-DBC60819E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821" y="3171219"/>
              <a:ext cx="2865290" cy="2092561"/>
            </a:xfrm>
            <a:custGeom>
              <a:avLst/>
              <a:gdLst>
                <a:gd name="T0" fmla="+- 0 10799 150"/>
                <a:gd name="T1" fmla="*/ T0 w 21299"/>
                <a:gd name="T2" fmla="*/ 10642 h 21285"/>
                <a:gd name="T3" fmla="+- 0 10799 150"/>
                <a:gd name="T4" fmla="*/ T3 w 21299"/>
                <a:gd name="T5" fmla="*/ 10642 h 21285"/>
                <a:gd name="T6" fmla="+- 0 10799 150"/>
                <a:gd name="T7" fmla="*/ T6 w 21299"/>
                <a:gd name="T8" fmla="*/ 10642 h 21285"/>
                <a:gd name="T9" fmla="+- 0 10799 150"/>
                <a:gd name="T10" fmla="*/ T9 w 21299"/>
                <a:gd name="T11" fmla="*/ 10642 h 2128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99" h="21285">
                  <a:moveTo>
                    <a:pt x="1540" y="0"/>
                  </a:moveTo>
                  <a:cubicBezTo>
                    <a:pt x="1146" y="0"/>
                    <a:pt x="752" y="204"/>
                    <a:pt x="452" y="616"/>
                  </a:cubicBezTo>
                  <a:cubicBezTo>
                    <a:pt x="-150" y="1439"/>
                    <a:pt x="-150" y="2775"/>
                    <a:pt x="452" y="3599"/>
                  </a:cubicBezTo>
                  <a:cubicBezTo>
                    <a:pt x="549" y="3731"/>
                    <a:pt x="657" y="3834"/>
                    <a:pt x="770" y="3924"/>
                  </a:cubicBezTo>
                  <a:cubicBezTo>
                    <a:pt x="-136" y="5186"/>
                    <a:pt x="-131" y="7213"/>
                    <a:pt x="785" y="8467"/>
                  </a:cubicBezTo>
                  <a:cubicBezTo>
                    <a:pt x="1707" y="9728"/>
                    <a:pt x="3201" y="9728"/>
                    <a:pt x="4123" y="8467"/>
                  </a:cubicBezTo>
                  <a:cubicBezTo>
                    <a:pt x="5045" y="7206"/>
                    <a:pt x="5045" y="5163"/>
                    <a:pt x="4123" y="3901"/>
                  </a:cubicBezTo>
                  <a:cubicBezTo>
                    <a:pt x="3782" y="3435"/>
                    <a:pt x="3362" y="3143"/>
                    <a:pt x="2922" y="3021"/>
                  </a:cubicBezTo>
                  <a:cubicBezTo>
                    <a:pt x="3199" y="2236"/>
                    <a:pt x="3106" y="1267"/>
                    <a:pt x="2630" y="616"/>
                  </a:cubicBezTo>
                  <a:cubicBezTo>
                    <a:pt x="2329" y="204"/>
                    <a:pt x="1935" y="0"/>
                    <a:pt x="1540" y="0"/>
                  </a:cubicBezTo>
                  <a:close/>
                  <a:moveTo>
                    <a:pt x="14116" y="12181"/>
                  </a:moveTo>
                  <a:cubicBezTo>
                    <a:pt x="13512" y="12181"/>
                    <a:pt x="12907" y="12497"/>
                    <a:pt x="12447" y="13127"/>
                  </a:cubicBezTo>
                  <a:cubicBezTo>
                    <a:pt x="11991" y="13750"/>
                    <a:pt x="11763" y="14563"/>
                    <a:pt x="11758" y="15380"/>
                  </a:cubicBezTo>
                  <a:cubicBezTo>
                    <a:pt x="10840" y="14529"/>
                    <a:pt x="9581" y="14659"/>
                    <a:pt x="8768" y="15771"/>
                  </a:cubicBezTo>
                  <a:cubicBezTo>
                    <a:pt x="7846" y="17032"/>
                    <a:pt x="7846" y="19078"/>
                    <a:pt x="8768" y="20339"/>
                  </a:cubicBezTo>
                  <a:cubicBezTo>
                    <a:pt x="9690" y="21600"/>
                    <a:pt x="11184" y="21600"/>
                    <a:pt x="12106" y="20339"/>
                  </a:cubicBezTo>
                  <a:cubicBezTo>
                    <a:pt x="12561" y="19717"/>
                    <a:pt x="12789" y="18902"/>
                    <a:pt x="12795" y="18086"/>
                  </a:cubicBezTo>
                  <a:cubicBezTo>
                    <a:pt x="13713" y="18937"/>
                    <a:pt x="14971" y="18805"/>
                    <a:pt x="15785" y="17693"/>
                  </a:cubicBezTo>
                  <a:cubicBezTo>
                    <a:pt x="16706" y="16432"/>
                    <a:pt x="16706" y="14388"/>
                    <a:pt x="15785" y="13127"/>
                  </a:cubicBezTo>
                  <a:cubicBezTo>
                    <a:pt x="15324" y="12497"/>
                    <a:pt x="14720" y="12181"/>
                    <a:pt x="14116" y="12181"/>
                  </a:cubicBezTo>
                  <a:close/>
                  <a:moveTo>
                    <a:pt x="19760" y="12181"/>
                  </a:moveTo>
                  <a:cubicBezTo>
                    <a:pt x="19365" y="12181"/>
                    <a:pt x="18971" y="12387"/>
                    <a:pt x="18670" y="12798"/>
                  </a:cubicBezTo>
                  <a:cubicBezTo>
                    <a:pt x="18068" y="13622"/>
                    <a:pt x="18068" y="14956"/>
                    <a:pt x="18670" y="15779"/>
                  </a:cubicBezTo>
                  <a:cubicBezTo>
                    <a:pt x="19271" y="16603"/>
                    <a:pt x="20247" y="16603"/>
                    <a:pt x="20848" y="15779"/>
                  </a:cubicBezTo>
                  <a:cubicBezTo>
                    <a:pt x="21450" y="14956"/>
                    <a:pt x="21450" y="13622"/>
                    <a:pt x="20848" y="12798"/>
                  </a:cubicBezTo>
                  <a:cubicBezTo>
                    <a:pt x="20548" y="12387"/>
                    <a:pt x="20154" y="12181"/>
                    <a:pt x="19760" y="12181"/>
                  </a:cubicBezTo>
                  <a:close/>
                </a:path>
              </a:pathLst>
            </a:custGeom>
            <a:solidFill>
              <a:srgbClr val="FFFFFF">
                <a:alpha val="4131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38E872C0-353D-465D-8794-AE31B9F9D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08756" y="-1695450"/>
              <a:ext cx="10744994" cy="10279063"/>
              <a:chOff x="0" y="0"/>
              <a:chExt cx="21490864" cy="20558989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6BC84871-57C1-4D44-BBCE-2584F818E017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81355">
                <a:off x="13766539" y="3811969"/>
                <a:ext cx="6712216" cy="67122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71495581-FCAA-4925-ABBC-8BDE32419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53571">
                <a:off x="2828366" y="14510751"/>
                <a:ext cx="5464673" cy="546467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1" name="AutoShape 7">
                <a:extLst>
                  <a:ext uri="{FF2B5EF4-FFF2-40B4-BE49-F238E27FC236}">
                    <a16:creationId xmlns:a16="http://schemas.microsoft.com/office/drawing/2014/main" id="{295D0D68-AA88-4CAD-A8CD-5B41BF2E286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9665">
                <a:off x="640417" y="10999158"/>
                <a:ext cx="4386357" cy="43863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2" name="AutoShape 8">
                <a:extLst>
                  <a:ext uri="{FF2B5EF4-FFF2-40B4-BE49-F238E27FC236}">
                    <a16:creationId xmlns:a16="http://schemas.microsoft.com/office/drawing/2014/main" id="{BAA797B2-309F-411D-8845-A1FAC49792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9665">
                <a:off x="11687479" y="640417"/>
                <a:ext cx="4386357" cy="43863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grpSp>
            <p:nvGrpSpPr>
              <p:cNvPr id="33" name="Group 9">
                <a:extLst>
                  <a:ext uri="{FF2B5EF4-FFF2-40B4-BE49-F238E27FC236}">
                    <a16:creationId xmlns:a16="http://schemas.microsoft.com/office/drawing/2014/main" id="{25392287-8CB7-4928-8AF1-56604F2B8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65256" y="4485471"/>
                <a:ext cx="11528426" cy="11528426"/>
                <a:chOff x="0" y="0"/>
                <a:chExt cx="11528425" cy="11528425"/>
              </a:xfrm>
            </p:grpSpPr>
            <p:sp>
              <p:nvSpPr>
                <p:cNvPr id="34" name="AutoShape 10">
                  <a:extLst>
                    <a:ext uri="{FF2B5EF4-FFF2-40B4-BE49-F238E27FC236}">
                      <a16:creationId xmlns:a16="http://schemas.microsoft.com/office/drawing/2014/main" id="{95D3722D-7FC2-4904-B629-98E37ABBD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528425" cy="115284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9763" y="0"/>
                        <a:pt x="8922" y="842"/>
                        <a:pt x="8922" y="1879"/>
                      </a:cubicBezTo>
                      <a:lnTo>
                        <a:pt x="8922" y="2999"/>
                      </a:lnTo>
                      <a:cubicBezTo>
                        <a:pt x="8117" y="3192"/>
                        <a:pt x="7338" y="3511"/>
                        <a:pt x="6613" y="3956"/>
                      </a:cubicBezTo>
                      <a:lnTo>
                        <a:pt x="5820" y="3163"/>
                      </a:lnTo>
                      <a:cubicBezTo>
                        <a:pt x="5453" y="2796"/>
                        <a:pt x="4973" y="2613"/>
                        <a:pt x="4492" y="2613"/>
                      </a:cubicBezTo>
                      <a:cubicBezTo>
                        <a:pt x="4011" y="2613"/>
                        <a:pt x="3530" y="2796"/>
                        <a:pt x="3163" y="3163"/>
                      </a:cubicBezTo>
                      <a:cubicBezTo>
                        <a:pt x="2430" y="3897"/>
                        <a:pt x="2430" y="5087"/>
                        <a:pt x="3163" y="5820"/>
                      </a:cubicBezTo>
                      <a:lnTo>
                        <a:pt x="3956" y="6613"/>
                      </a:lnTo>
                      <a:cubicBezTo>
                        <a:pt x="3512" y="7338"/>
                        <a:pt x="3192" y="8117"/>
                        <a:pt x="2999" y="8922"/>
                      </a:cubicBezTo>
                      <a:lnTo>
                        <a:pt x="1879" y="8922"/>
                      </a:lnTo>
                      <a:cubicBezTo>
                        <a:pt x="842" y="8922"/>
                        <a:pt x="0" y="9763"/>
                        <a:pt x="0" y="10800"/>
                      </a:cubicBezTo>
                      <a:cubicBezTo>
                        <a:pt x="0" y="11837"/>
                        <a:pt x="842" y="12678"/>
                        <a:pt x="1879" y="12678"/>
                      </a:cubicBezTo>
                      <a:lnTo>
                        <a:pt x="2999" y="12678"/>
                      </a:lnTo>
                      <a:cubicBezTo>
                        <a:pt x="3192" y="13483"/>
                        <a:pt x="3512" y="14262"/>
                        <a:pt x="3956" y="14987"/>
                      </a:cubicBezTo>
                      <a:lnTo>
                        <a:pt x="3163" y="15780"/>
                      </a:lnTo>
                      <a:cubicBezTo>
                        <a:pt x="2430" y="16513"/>
                        <a:pt x="2430" y="17703"/>
                        <a:pt x="3163" y="18437"/>
                      </a:cubicBezTo>
                      <a:cubicBezTo>
                        <a:pt x="3897" y="19170"/>
                        <a:pt x="5087" y="19170"/>
                        <a:pt x="5820" y="18437"/>
                      </a:cubicBezTo>
                      <a:lnTo>
                        <a:pt x="6613" y="17644"/>
                      </a:lnTo>
                      <a:cubicBezTo>
                        <a:pt x="7338" y="18088"/>
                        <a:pt x="8117" y="18408"/>
                        <a:pt x="8922" y="18601"/>
                      </a:cubicBezTo>
                      <a:lnTo>
                        <a:pt x="8922" y="19721"/>
                      </a:lnTo>
                      <a:cubicBezTo>
                        <a:pt x="8922" y="20758"/>
                        <a:pt x="9763" y="21600"/>
                        <a:pt x="10800" y="21600"/>
                      </a:cubicBezTo>
                      <a:cubicBezTo>
                        <a:pt x="11837" y="21600"/>
                        <a:pt x="12678" y="20758"/>
                        <a:pt x="12678" y="19721"/>
                      </a:cubicBezTo>
                      <a:lnTo>
                        <a:pt x="12678" y="18601"/>
                      </a:lnTo>
                      <a:cubicBezTo>
                        <a:pt x="13483" y="18408"/>
                        <a:pt x="14262" y="18088"/>
                        <a:pt x="14987" y="17644"/>
                      </a:cubicBezTo>
                      <a:lnTo>
                        <a:pt x="15780" y="18437"/>
                      </a:lnTo>
                      <a:cubicBezTo>
                        <a:pt x="16513" y="19170"/>
                        <a:pt x="17703" y="19170"/>
                        <a:pt x="18437" y="18437"/>
                      </a:cubicBezTo>
                      <a:cubicBezTo>
                        <a:pt x="19170" y="17703"/>
                        <a:pt x="19170" y="16513"/>
                        <a:pt x="18437" y="15780"/>
                      </a:cubicBezTo>
                      <a:lnTo>
                        <a:pt x="17644" y="14987"/>
                      </a:lnTo>
                      <a:cubicBezTo>
                        <a:pt x="18088" y="14262"/>
                        <a:pt x="18408" y="13483"/>
                        <a:pt x="18601" y="12678"/>
                      </a:cubicBezTo>
                      <a:lnTo>
                        <a:pt x="19721" y="12678"/>
                      </a:lnTo>
                      <a:cubicBezTo>
                        <a:pt x="20758" y="12678"/>
                        <a:pt x="21600" y="11837"/>
                        <a:pt x="21600" y="10800"/>
                      </a:cubicBezTo>
                      <a:cubicBezTo>
                        <a:pt x="21600" y="9763"/>
                        <a:pt x="20758" y="8922"/>
                        <a:pt x="19721" y="8922"/>
                      </a:cubicBezTo>
                      <a:lnTo>
                        <a:pt x="18601" y="8922"/>
                      </a:lnTo>
                      <a:cubicBezTo>
                        <a:pt x="18408" y="8117"/>
                        <a:pt x="18088" y="7338"/>
                        <a:pt x="17644" y="6613"/>
                      </a:cubicBezTo>
                      <a:lnTo>
                        <a:pt x="18437" y="5820"/>
                      </a:lnTo>
                      <a:cubicBezTo>
                        <a:pt x="19170" y="5087"/>
                        <a:pt x="19170" y="3897"/>
                        <a:pt x="18437" y="3163"/>
                      </a:cubicBezTo>
                      <a:cubicBezTo>
                        <a:pt x="18070" y="2796"/>
                        <a:pt x="17590" y="2613"/>
                        <a:pt x="17109" y="2613"/>
                      </a:cubicBezTo>
                      <a:cubicBezTo>
                        <a:pt x="16628" y="2613"/>
                        <a:pt x="16147" y="2796"/>
                        <a:pt x="15780" y="3163"/>
                      </a:cubicBezTo>
                      <a:lnTo>
                        <a:pt x="14987" y="3956"/>
                      </a:lnTo>
                      <a:cubicBezTo>
                        <a:pt x="14262" y="3511"/>
                        <a:pt x="13483" y="3192"/>
                        <a:pt x="12678" y="2999"/>
                      </a:cubicBezTo>
                      <a:lnTo>
                        <a:pt x="12678" y="1879"/>
                      </a:lnTo>
                      <a:cubicBezTo>
                        <a:pt x="12678" y="842"/>
                        <a:pt x="11837" y="0"/>
                        <a:pt x="10800" y="0"/>
                      </a:cubicBezTo>
                      <a:close/>
                      <a:moveTo>
                        <a:pt x="10800" y="5398"/>
                      </a:moveTo>
                      <a:cubicBezTo>
                        <a:pt x="12183" y="5398"/>
                        <a:pt x="13565" y="5925"/>
                        <a:pt x="14620" y="6980"/>
                      </a:cubicBezTo>
                      <a:cubicBezTo>
                        <a:pt x="16729" y="9090"/>
                        <a:pt x="16729" y="12510"/>
                        <a:pt x="14620" y="14620"/>
                      </a:cubicBezTo>
                      <a:cubicBezTo>
                        <a:pt x="12510" y="16729"/>
                        <a:pt x="9090" y="16729"/>
                        <a:pt x="6980" y="14620"/>
                      </a:cubicBezTo>
                      <a:cubicBezTo>
                        <a:pt x="4871" y="12510"/>
                        <a:pt x="4871" y="9090"/>
                        <a:pt x="6980" y="6980"/>
                      </a:cubicBezTo>
                      <a:cubicBezTo>
                        <a:pt x="8035" y="5925"/>
                        <a:pt x="9417" y="5398"/>
                        <a:pt x="10800" y="5398"/>
                      </a:cubicBezTo>
                      <a:close/>
                    </a:path>
                  </a:pathLst>
                </a:cu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5" name="Oval 11">
                  <a:extLst>
                    <a:ext uri="{FF2B5EF4-FFF2-40B4-BE49-F238E27FC236}">
                      <a16:creationId xmlns:a16="http://schemas.microsoft.com/office/drawing/2014/main" id="{4702FD9B-6896-4B59-9960-61C449DDD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777" y="349559"/>
                  <a:ext cx="1330871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6" name="Oval 12">
                  <a:extLst>
                    <a:ext uri="{FF2B5EF4-FFF2-40B4-BE49-F238E27FC236}">
                      <a16:creationId xmlns:a16="http://schemas.microsoft.com/office/drawing/2014/main" id="{5961742D-FD47-4B3D-AE05-0FF405E1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777" y="9863249"/>
                  <a:ext cx="1330871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7" name="Oval 13">
                  <a:extLst>
                    <a:ext uri="{FF2B5EF4-FFF2-40B4-BE49-F238E27FC236}">
                      <a16:creationId xmlns:a16="http://schemas.microsoft.com/office/drawing/2014/main" id="{3FED7DAE-2E10-4B01-B4E9-04D27D7BA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9847995" y="5098776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8" name="Oval 14">
                  <a:extLst>
                    <a:ext uri="{FF2B5EF4-FFF2-40B4-BE49-F238E27FC236}">
                      <a16:creationId xmlns:a16="http://schemas.microsoft.com/office/drawing/2014/main" id="{661794BE-E077-43E1-A66C-5923C38F0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34306" y="5098776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9" name="Oval 15">
                  <a:extLst>
                    <a:ext uri="{FF2B5EF4-FFF2-40B4-BE49-F238E27FC236}">
                      <a16:creationId xmlns:a16="http://schemas.microsoft.com/office/drawing/2014/main" id="{DBC95FD6-3C17-4FF9-9A71-10D3D07C0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8456981" y="1740573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0" name="Oval 16">
                  <a:extLst>
                    <a:ext uri="{FF2B5EF4-FFF2-40B4-BE49-F238E27FC236}">
                      <a16:creationId xmlns:a16="http://schemas.microsoft.com/office/drawing/2014/main" id="{803D1856-DAE4-4D14-BB97-D04FF047F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1729787" y="8467767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1" name="Oval 17">
                  <a:extLst>
                    <a:ext uri="{FF2B5EF4-FFF2-40B4-BE49-F238E27FC236}">
                      <a16:creationId xmlns:a16="http://schemas.microsoft.com/office/drawing/2014/main" id="{4201EBFE-9A2E-4434-8471-46FEE1AA3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456983" y="8456982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2" name="Oval 18">
                  <a:extLst>
                    <a:ext uri="{FF2B5EF4-FFF2-40B4-BE49-F238E27FC236}">
                      <a16:creationId xmlns:a16="http://schemas.microsoft.com/office/drawing/2014/main" id="{3BDC6AD1-25BE-4BEA-AF41-A697BE002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729788" y="1729787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3" name="Oval 19">
                  <a:extLst>
                    <a:ext uri="{FF2B5EF4-FFF2-40B4-BE49-F238E27FC236}">
                      <a16:creationId xmlns:a16="http://schemas.microsoft.com/office/drawing/2014/main" id="{33569D57-0D50-4840-8351-6CD529BAE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920361" y="1920361"/>
                  <a:ext cx="949723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Oval 20">
                  <a:extLst>
                    <a:ext uri="{FF2B5EF4-FFF2-40B4-BE49-F238E27FC236}">
                      <a16:creationId xmlns:a16="http://schemas.microsoft.com/office/drawing/2014/main" id="{A4C5870A-E3B9-487D-AA2D-E16B351F5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89351" y="540132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5" name="Oval 21">
                  <a:extLst>
                    <a:ext uri="{FF2B5EF4-FFF2-40B4-BE49-F238E27FC236}">
                      <a16:creationId xmlns:a16="http://schemas.microsoft.com/office/drawing/2014/main" id="{ECD2DDA2-BDBB-4280-8E00-C4B3E1680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647555" y="1931146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6" name="Oval 22">
                  <a:extLst>
                    <a:ext uri="{FF2B5EF4-FFF2-40B4-BE49-F238E27FC236}">
                      <a16:creationId xmlns:a16="http://schemas.microsoft.com/office/drawing/2014/main" id="{9A2C7AB1-C0DA-4315-89DE-7859AB826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0038569" y="5289351"/>
                  <a:ext cx="949723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7" name="Oval 23">
                  <a:extLst>
                    <a:ext uri="{FF2B5EF4-FFF2-40B4-BE49-F238E27FC236}">
                      <a16:creationId xmlns:a16="http://schemas.microsoft.com/office/drawing/2014/main" id="{761AF088-431B-4906-A96F-FDD3D758F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647555" y="8658341"/>
                  <a:ext cx="949724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8" name="Oval 24">
                  <a:extLst>
                    <a:ext uri="{FF2B5EF4-FFF2-40B4-BE49-F238E27FC236}">
                      <a16:creationId xmlns:a16="http://schemas.microsoft.com/office/drawing/2014/main" id="{0F2C3B86-E9E1-45C9-AFE6-1E46AC402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4879" y="5289351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9" name="Oval 25">
                  <a:extLst>
                    <a:ext uri="{FF2B5EF4-FFF2-40B4-BE49-F238E27FC236}">
                      <a16:creationId xmlns:a16="http://schemas.microsoft.com/office/drawing/2014/main" id="{0B135808-1A25-47A5-B1C9-B8B3D132B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920361" y="8658341"/>
                  <a:ext cx="949723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50" name="Oval 26">
                  <a:extLst>
                    <a:ext uri="{FF2B5EF4-FFF2-40B4-BE49-F238E27FC236}">
                      <a16:creationId xmlns:a16="http://schemas.microsoft.com/office/drawing/2014/main" id="{47896582-87B3-4ED5-B8F1-44835C9A6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89351" y="10053823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</p:grpSp>
        <p:sp>
          <p:nvSpPr>
            <p:cNvPr id="11" name="AutoShape 27">
              <a:extLst>
                <a:ext uri="{FF2B5EF4-FFF2-40B4-BE49-F238E27FC236}">
                  <a16:creationId xmlns:a16="http://schemas.microsoft.com/office/drawing/2014/main" id="{50C4E884-374B-4227-9F1A-7E04DEFE6FE1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740569" y="673793"/>
              <a:ext cx="1100287" cy="2766358"/>
            </a:xfrm>
            <a:custGeom>
              <a:avLst/>
              <a:gdLst>
                <a:gd name="T0" fmla="+- 0 10800 504"/>
                <a:gd name="T1" fmla="*/ T0 w 20593"/>
                <a:gd name="T2" fmla="+- 0 10805 11"/>
                <a:gd name="T3" fmla="*/ 10805 h 21589"/>
                <a:gd name="T4" fmla="+- 0 10800 504"/>
                <a:gd name="T5" fmla="*/ T4 w 20593"/>
                <a:gd name="T6" fmla="+- 0 10805 11"/>
                <a:gd name="T7" fmla="*/ 10805 h 21589"/>
                <a:gd name="T8" fmla="+- 0 10800 504"/>
                <a:gd name="T9" fmla="*/ T8 w 20593"/>
                <a:gd name="T10" fmla="+- 0 10805 11"/>
                <a:gd name="T11" fmla="*/ 10805 h 21589"/>
                <a:gd name="T12" fmla="+- 0 10800 504"/>
                <a:gd name="T13" fmla="*/ T12 w 20593"/>
                <a:gd name="T14" fmla="+- 0 10805 11"/>
                <a:gd name="T15" fmla="*/ 10805 h 215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3" h="21589">
                  <a:moveTo>
                    <a:pt x="9769" y="32"/>
                  </a:moveTo>
                  <a:cubicBezTo>
                    <a:pt x="9470" y="68"/>
                    <a:pt x="9194" y="134"/>
                    <a:pt x="8967" y="223"/>
                  </a:cubicBezTo>
                  <a:cubicBezTo>
                    <a:pt x="6519" y="1306"/>
                    <a:pt x="4542" y="2548"/>
                    <a:pt x="3106" y="3898"/>
                  </a:cubicBezTo>
                  <a:cubicBezTo>
                    <a:pt x="-92" y="6903"/>
                    <a:pt x="-504" y="10269"/>
                    <a:pt x="455" y="13565"/>
                  </a:cubicBezTo>
                  <a:cubicBezTo>
                    <a:pt x="1256" y="16316"/>
                    <a:pt x="2993" y="19006"/>
                    <a:pt x="5617" y="21553"/>
                  </a:cubicBezTo>
                  <a:lnTo>
                    <a:pt x="10304" y="21589"/>
                  </a:lnTo>
                  <a:lnTo>
                    <a:pt x="10311" y="21589"/>
                  </a:lnTo>
                  <a:lnTo>
                    <a:pt x="10321" y="21589"/>
                  </a:lnTo>
                  <a:lnTo>
                    <a:pt x="14991" y="21553"/>
                  </a:lnTo>
                  <a:cubicBezTo>
                    <a:pt x="17608" y="19006"/>
                    <a:pt x="19341" y="16316"/>
                    <a:pt x="20140" y="13565"/>
                  </a:cubicBezTo>
                  <a:cubicBezTo>
                    <a:pt x="21096" y="10269"/>
                    <a:pt x="20687" y="6903"/>
                    <a:pt x="17499" y="3898"/>
                  </a:cubicBezTo>
                  <a:cubicBezTo>
                    <a:pt x="16067" y="2548"/>
                    <a:pt x="14093" y="1306"/>
                    <a:pt x="11651" y="223"/>
                  </a:cubicBezTo>
                  <a:cubicBezTo>
                    <a:pt x="11425" y="134"/>
                    <a:pt x="11154" y="68"/>
                    <a:pt x="10856" y="32"/>
                  </a:cubicBezTo>
                  <a:cubicBezTo>
                    <a:pt x="10501" y="-11"/>
                    <a:pt x="10124" y="-11"/>
                    <a:pt x="9769" y="32"/>
                  </a:cubicBez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AutoShape 28">
              <a:extLst>
                <a:ext uri="{FF2B5EF4-FFF2-40B4-BE49-F238E27FC236}">
                  <a16:creationId xmlns:a16="http://schemas.microsoft.com/office/drawing/2014/main" id="{F80AD133-47A9-478F-ACC5-97D6C81FE570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112120" y="2156987"/>
              <a:ext cx="432920" cy="1081459"/>
            </a:xfrm>
            <a:custGeom>
              <a:avLst/>
              <a:gdLst>
                <a:gd name="T0" fmla="+- 0 11039 478"/>
                <a:gd name="T1" fmla="*/ T0 w 21122"/>
                <a:gd name="T2" fmla="*/ 10800 h 21600"/>
                <a:gd name="T3" fmla="+- 0 11039 478"/>
                <a:gd name="T4" fmla="*/ T3 w 21122"/>
                <a:gd name="T5" fmla="*/ 10800 h 21600"/>
                <a:gd name="T6" fmla="+- 0 11039 478"/>
                <a:gd name="T7" fmla="*/ T6 w 21122"/>
                <a:gd name="T8" fmla="*/ 10800 h 21600"/>
                <a:gd name="T9" fmla="+- 0 11039 478"/>
                <a:gd name="T10" fmla="*/ T9 w 2112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122" h="21600">
                  <a:moveTo>
                    <a:pt x="12503" y="0"/>
                  </a:moveTo>
                  <a:cubicBezTo>
                    <a:pt x="5080" y="2748"/>
                    <a:pt x="608" y="6585"/>
                    <a:pt x="57" y="10676"/>
                  </a:cubicBezTo>
                  <a:cubicBezTo>
                    <a:pt x="-478" y="14655"/>
                    <a:pt x="2745" y="18567"/>
                    <a:pt x="9060" y="21600"/>
                  </a:cubicBezTo>
                  <a:cubicBezTo>
                    <a:pt x="8838" y="19730"/>
                    <a:pt x="10238" y="17888"/>
                    <a:pt x="13012" y="16400"/>
                  </a:cubicBezTo>
                  <a:cubicBezTo>
                    <a:pt x="15111" y="15275"/>
                    <a:pt x="17913" y="14402"/>
                    <a:pt x="21122" y="13874"/>
                  </a:cubicBezTo>
                  <a:cubicBezTo>
                    <a:pt x="19161" y="11576"/>
                    <a:pt x="17450" y="9245"/>
                    <a:pt x="15994" y="6885"/>
                  </a:cubicBezTo>
                  <a:cubicBezTo>
                    <a:pt x="14591" y="4611"/>
                    <a:pt x="13427" y="2314"/>
                    <a:pt x="12503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" name="AutoShape 29">
              <a:extLst>
                <a:ext uri="{FF2B5EF4-FFF2-40B4-BE49-F238E27FC236}">
                  <a16:creationId xmlns:a16="http://schemas.microsoft.com/office/drawing/2014/main" id="{99FADB0D-79CF-4F1B-92BF-89303FFF4A93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083262" y="2672184"/>
              <a:ext cx="432985" cy="1081459"/>
            </a:xfrm>
            <a:custGeom>
              <a:avLst/>
              <a:gdLst>
                <a:gd name="T0" fmla="*/ 10561 w 21122"/>
                <a:gd name="T1" fmla="*/ 10800 h 21600"/>
                <a:gd name="T2" fmla="*/ 10561 w 21122"/>
                <a:gd name="T3" fmla="*/ 10800 h 21600"/>
                <a:gd name="T4" fmla="*/ 10561 w 21122"/>
                <a:gd name="T5" fmla="*/ 10800 h 21600"/>
                <a:gd name="T6" fmla="*/ 10561 w 2112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22" h="21600">
                  <a:moveTo>
                    <a:pt x="8619" y="0"/>
                  </a:moveTo>
                  <a:cubicBezTo>
                    <a:pt x="16042" y="2748"/>
                    <a:pt x="20514" y="6585"/>
                    <a:pt x="21065" y="10676"/>
                  </a:cubicBezTo>
                  <a:cubicBezTo>
                    <a:pt x="21600" y="14655"/>
                    <a:pt x="18377" y="18567"/>
                    <a:pt x="12062" y="21600"/>
                  </a:cubicBezTo>
                  <a:cubicBezTo>
                    <a:pt x="12284" y="19730"/>
                    <a:pt x="10884" y="17888"/>
                    <a:pt x="8110" y="16400"/>
                  </a:cubicBezTo>
                  <a:cubicBezTo>
                    <a:pt x="6011" y="15275"/>
                    <a:pt x="3209" y="14402"/>
                    <a:pt x="0" y="13874"/>
                  </a:cubicBezTo>
                  <a:cubicBezTo>
                    <a:pt x="1961" y="11576"/>
                    <a:pt x="3672" y="9245"/>
                    <a:pt x="5128" y="6885"/>
                  </a:cubicBezTo>
                  <a:cubicBezTo>
                    <a:pt x="6531" y="4611"/>
                    <a:pt x="7695" y="2314"/>
                    <a:pt x="8619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" name="Oval 30">
              <a:extLst>
                <a:ext uri="{FF2B5EF4-FFF2-40B4-BE49-F238E27FC236}">
                  <a16:creationId xmlns:a16="http://schemas.microsoft.com/office/drawing/2014/main" id="{A96408D6-EB0A-487E-8CD1-2D5F2A78EA24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101028" y="1510490"/>
              <a:ext cx="626712" cy="626711"/>
            </a:xfrm>
            <a:prstGeom prst="ellipse">
              <a:avLst/>
            </a:prstGeom>
            <a:solidFill>
              <a:srgbClr val="5988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A680D9F9-CEFF-43EC-B8AA-F794CDD8B925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185464" y="1594927"/>
              <a:ext cx="457838" cy="457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AutoShape 32">
              <a:extLst>
                <a:ext uri="{FF2B5EF4-FFF2-40B4-BE49-F238E27FC236}">
                  <a16:creationId xmlns:a16="http://schemas.microsoft.com/office/drawing/2014/main" id="{1529AE2E-9B72-4E40-9E66-62B1CF5DFBF2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445973" y="804305"/>
              <a:ext cx="738248" cy="528368"/>
            </a:xfrm>
            <a:custGeom>
              <a:avLst/>
              <a:gdLst>
                <a:gd name="T0" fmla="*/ 10800 w 21600"/>
                <a:gd name="T1" fmla="*/ 10794 h 21589"/>
                <a:gd name="T2" fmla="*/ 10800 w 21600"/>
                <a:gd name="T3" fmla="*/ 10794 h 21589"/>
                <a:gd name="T4" fmla="*/ 10800 w 21600"/>
                <a:gd name="T5" fmla="*/ 10794 h 21589"/>
                <a:gd name="T6" fmla="*/ 10800 w 21600"/>
                <a:gd name="T7" fmla="*/ 10794 h 2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9">
                  <a:moveTo>
                    <a:pt x="10818" y="0"/>
                  </a:moveTo>
                  <a:cubicBezTo>
                    <a:pt x="10532" y="0"/>
                    <a:pt x="10244" y="55"/>
                    <a:pt x="9966" y="168"/>
                  </a:cubicBezTo>
                  <a:cubicBezTo>
                    <a:pt x="9499" y="358"/>
                    <a:pt x="9068" y="703"/>
                    <a:pt x="8712" y="1168"/>
                  </a:cubicBezTo>
                  <a:cubicBezTo>
                    <a:pt x="5128" y="6476"/>
                    <a:pt x="2202" y="12529"/>
                    <a:pt x="0" y="19078"/>
                  </a:cubicBezTo>
                  <a:cubicBezTo>
                    <a:pt x="3454" y="20697"/>
                    <a:pt x="7063" y="21577"/>
                    <a:pt x="10714" y="21589"/>
                  </a:cubicBezTo>
                  <a:cubicBezTo>
                    <a:pt x="14421" y="21600"/>
                    <a:pt x="18093" y="20717"/>
                    <a:pt x="21600" y="19071"/>
                  </a:cubicBezTo>
                  <a:cubicBezTo>
                    <a:pt x="19404" y="12524"/>
                    <a:pt x="16482" y="6474"/>
                    <a:pt x="12909" y="1168"/>
                  </a:cubicBezTo>
                  <a:cubicBezTo>
                    <a:pt x="12555" y="703"/>
                    <a:pt x="12131" y="358"/>
                    <a:pt x="11665" y="168"/>
                  </a:cubicBezTo>
                  <a:cubicBezTo>
                    <a:pt x="11388" y="55"/>
                    <a:pt x="11104" y="0"/>
                    <a:pt x="10818" y="0"/>
                  </a:cubicBez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AutoShape 33">
              <a:extLst>
                <a:ext uri="{FF2B5EF4-FFF2-40B4-BE49-F238E27FC236}">
                  <a16:creationId xmlns:a16="http://schemas.microsoft.com/office/drawing/2014/main" id="{82AFC2DA-5797-4F1B-A57A-FCFC997D9FED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029421" y="3243269"/>
              <a:ext cx="686653" cy="1089776"/>
            </a:xfrm>
            <a:custGeom>
              <a:avLst/>
              <a:gdLst>
                <a:gd name="T0" fmla="+- 0 10795 577"/>
                <a:gd name="T1" fmla="*/ T0 w 20436"/>
                <a:gd name="T2" fmla="*/ 10800 h 21600"/>
                <a:gd name="T3" fmla="+- 0 10795 577"/>
                <a:gd name="T4" fmla="*/ T3 w 20436"/>
                <a:gd name="T5" fmla="*/ 10800 h 21600"/>
                <a:gd name="T6" fmla="+- 0 10795 577"/>
                <a:gd name="T7" fmla="*/ T6 w 20436"/>
                <a:gd name="T8" fmla="*/ 10800 h 21600"/>
                <a:gd name="T9" fmla="+- 0 10795 57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2564" y="0"/>
                  </a:moveTo>
                  <a:cubicBezTo>
                    <a:pt x="161" y="3391"/>
                    <a:pt x="-577" y="7200"/>
                    <a:pt x="453" y="10887"/>
                  </a:cubicBezTo>
                  <a:cubicBezTo>
                    <a:pt x="1634" y="15111"/>
                    <a:pt x="5047" y="18912"/>
                    <a:pt x="10080" y="21600"/>
                  </a:cubicBezTo>
                  <a:cubicBezTo>
                    <a:pt x="15233" y="18954"/>
                    <a:pt x="18750" y="15143"/>
                    <a:pt x="19968" y="10887"/>
                  </a:cubicBezTo>
                  <a:cubicBezTo>
                    <a:pt x="21023" y="7201"/>
                    <a:pt x="20284" y="3387"/>
                    <a:pt x="17858" y="0"/>
                  </a:cubicBezTo>
                  <a:lnTo>
                    <a:pt x="2564" y="0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AutoShape 34">
              <a:extLst>
                <a:ext uri="{FF2B5EF4-FFF2-40B4-BE49-F238E27FC236}">
                  <a16:creationId xmlns:a16="http://schemas.microsoft.com/office/drawing/2014/main" id="{3D1B0B12-AE10-4573-BA3C-746FD59A517C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271764" y="806972"/>
              <a:ext cx="542442" cy="2729530"/>
            </a:xfrm>
            <a:custGeom>
              <a:avLst/>
              <a:gdLst>
                <a:gd name="T0" fmla="*/ 10291 w 20582"/>
                <a:gd name="T1" fmla="*/ 10800 h 21600"/>
                <a:gd name="T2" fmla="*/ 10291 w 20582"/>
                <a:gd name="T3" fmla="*/ 10800 h 21600"/>
                <a:gd name="T4" fmla="*/ 10291 w 20582"/>
                <a:gd name="T5" fmla="*/ 10800 h 21600"/>
                <a:gd name="T6" fmla="*/ 10291 w 205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82" h="21600">
                  <a:moveTo>
                    <a:pt x="0" y="0"/>
                  </a:moveTo>
                  <a:cubicBezTo>
                    <a:pt x="1162" y="440"/>
                    <a:pt x="2318" y="880"/>
                    <a:pt x="3423" y="1326"/>
                  </a:cubicBezTo>
                  <a:cubicBezTo>
                    <a:pt x="7846" y="3113"/>
                    <a:pt x="11791" y="4945"/>
                    <a:pt x="13860" y="6882"/>
                  </a:cubicBezTo>
                  <a:cubicBezTo>
                    <a:pt x="16484" y="9340"/>
                    <a:pt x="16066" y="11866"/>
                    <a:pt x="14314" y="14327"/>
                  </a:cubicBezTo>
                  <a:cubicBezTo>
                    <a:pt x="12560" y="16792"/>
                    <a:pt x="9444" y="19232"/>
                    <a:pt x="4941" y="21600"/>
                  </a:cubicBezTo>
                  <a:lnTo>
                    <a:pt x="9719" y="21593"/>
                  </a:lnTo>
                  <a:cubicBezTo>
                    <a:pt x="14737" y="19086"/>
                    <a:pt x="18095" y="16447"/>
                    <a:pt x="19661" y="13748"/>
                  </a:cubicBezTo>
                  <a:cubicBezTo>
                    <a:pt x="21600" y="10406"/>
                    <a:pt x="20771" y="6993"/>
                    <a:pt x="14307" y="3945"/>
                  </a:cubicBezTo>
                  <a:cubicBezTo>
                    <a:pt x="11405" y="2577"/>
                    <a:pt x="7402" y="1317"/>
                    <a:pt x="2453" y="219"/>
                  </a:cubicBezTo>
                  <a:cubicBezTo>
                    <a:pt x="1995" y="129"/>
                    <a:pt x="1445" y="62"/>
                    <a:pt x="840" y="25"/>
                  </a:cubicBezTo>
                  <a:cubicBezTo>
                    <a:pt x="565" y="9"/>
                    <a:pt x="284" y="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84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" name="AutoShape 35">
              <a:extLst>
                <a:ext uri="{FF2B5EF4-FFF2-40B4-BE49-F238E27FC236}">
                  <a16:creationId xmlns:a16="http://schemas.microsoft.com/office/drawing/2014/main" id="{170AAB0E-47B9-456E-8018-447D0EA64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945" y="2238664"/>
              <a:ext cx="258163" cy="6955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7866" y="361"/>
                    <a:pt x="14220" y="836"/>
                    <a:pt x="10698" y="1422"/>
                  </a:cubicBezTo>
                  <a:cubicBezTo>
                    <a:pt x="6964" y="2042"/>
                    <a:pt x="3384" y="2784"/>
                    <a:pt x="0" y="3638"/>
                  </a:cubicBezTo>
                  <a:cubicBezTo>
                    <a:pt x="2290" y="6429"/>
                    <a:pt x="3695" y="9310"/>
                    <a:pt x="4186" y="12222"/>
                  </a:cubicBezTo>
                  <a:cubicBezTo>
                    <a:pt x="4713" y="15341"/>
                    <a:pt x="4187" y="18472"/>
                    <a:pt x="2621" y="21543"/>
                  </a:cubicBezTo>
                  <a:lnTo>
                    <a:pt x="7418" y="21600"/>
                  </a:lnTo>
                  <a:cubicBezTo>
                    <a:pt x="8863" y="17902"/>
                    <a:pt x="10784" y="14231"/>
                    <a:pt x="13174" y="10601"/>
                  </a:cubicBezTo>
                  <a:cubicBezTo>
                    <a:pt x="15531" y="7020"/>
                    <a:pt x="18343" y="3483"/>
                    <a:pt x="21600" y="0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36">
              <a:extLst>
                <a:ext uri="{FF2B5EF4-FFF2-40B4-BE49-F238E27FC236}">
                  <a16:creationId xmlns:a16="http://schemas.microsoft.com/office/drawing/2014/main" id="{905261D8-4853-4D96-A04A-CCDA8483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72" y="2716959"/>
              <a:ext cx="490903" cy="988521"/>
            </a:xfrm>
            <a:custGeom>
              <a:avLst/>
              <a:gdLst>
                <a:gd name="T0" fmla="*/ 10459 w 20919"/>
                <a:gd name="T1" fmla="*/ 10800 h 21600"/>
                <a:gd name="T2" fmla="*/ 10459 w 20919"/>
                <a:gd name="T3" fmla="*/ 10800 h 21600"/>
                <a:gd name="T4" fmla="*/ 10459 w 20919"/>
                <a:gd name="T5" fmla="*/ 10800 h 21600"/>
                <a:gd name="T6" fmla="*/ 10459 w 20919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19" h="21600">
                  <a:moveTo>
                    <a:pt x="2343" y="17032"/>
                  </a:moveTo>
                  <a:cubicBezTo>
                    <a:pt x="8695" y="15086"/>
                    <a:pt x="13607" y="12113"/>
                    <a:pt x="16307" y="8580"/>
                  </a:cubicBezTo>
                  <a:cubicBezTo>
                    <a:pt x="18307" y="5964"/>
                    <a:pt x="19009" y="3134"/>
                    <a:pt x="18352" y="344"/>
                  </a:cubicBezTo>
                  <a:lnTo>
                    <a:pt x="18871" y="0"/>
                  </a:lnTo>
                  <a:cubicBezTo>
                    <a:pt x="21497" y="3630"/>
                    <a:pt x="21600" y="7614"/>
                    <a:pt x="19162" y="11279"/>
                  </a:cubicBezTo>
                  <a:cubicBezTo>
                    <a:pt x="16027" y="15991"/>
                    <a:pt x="9024" y="19763"/>
                    <a:pt x="0" y="21600"/>
                  </a:cubicBezTo>
                  <a:cubicBezTo>
                    <a:pt x="799" y="20859"/>
                    <a:pt x="1405" y="20068"/>
                    <a:pt x="1800" y="19245"/>
                  </a:cubicBezTo>
                  <a:cubicBezTo>
                    <a:pt x="2148" y="18521"/>
                    <a:pt x="2330" y="17778"/>
                    <a:pt x="2343" y="17032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AutoShape 37">
              <a:extLst>
                <a:ext uri="{FF2B5EF4-FFF2-40B4-BE49-F238E27FC236}">
                  <a16:creationId xmlns:a16="http://schemas.microsoft.com/office/drawing/2014/main" id="{1F33ED05-978B-4CB9-9D92-AF50A271F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716" y="3329125"/>
              <a:ext cx="742061" cy="9361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2325" y="18261"/>
                    <a:pt x="4714" y="14949"/>
                    <a:pt x="7165" y="11667"/>
                  </a:cubicBezTo>
                  <a:cubicBezTo>
                    <a:pt x="10102" y="7735"/>
                    <a:pt x="13128" y="3845"/>
                    <a:pt x="16243" y="0"/>
                  </a:cubicBezTo>
                  <a:lnTo>
                    <a:pt x="21600" y="1487"/>
                  </a:lnTo>
                  <a:cubicBezTo>
                    <a:pt x="21549" y="8890"/>
                    <a:pt x="16483" y="15700"/>
                    <a:pt x="8335" y="19318"/>
                  </a:cubicBezTo>
                  <a:cubicBezTo>
                    <a:pt x="5750" y="20466"/>
                    <a:pt x="2928" y="21239"/>
                    <a:pt x="0" y="21600"/>
                  </a:cubicBezTo>
                  <a:close/>
                </a:path>
              </a:pathLst>
            </a:custGeom>
            <a:solidFill>
              <a:srgbClr val="C950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1043BE82-085E-434F-A690-3AB5C9D2A1DE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226544" y="3268140"/>
              <a:ext cx="457838" cy="726628"/>
            </a:xfrm>
            <a:custGeom>
              <a:avLst/>
              <a:gdLst>
                <a:gd name="T0" fmla="+- 0 10805 587"/>
                <a:gd name="T1" fmla="*/ T0 w 20436"/>
                <a:gd name="T2" fmla="*/ 10800 h 21600"/>
                <a:gd name="T3" fmla="+- 0 10805 587"/>
                <a:gd name="T4" fmla="*/ T3 w 20436"/>
                <a:gd name="T5" fmla="*/ 10800 h 21600"/>
                <a:gd name="T6" fmla="+- 0 10805 587"/>
                <a:gd name="T7" fmla="*/ T6 w 20436"/>
                <a:gd name="T8" fmla="*/ 10800 h 21600"/>
                <a:gd name="T9" fmla="+- 0 10805 58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17872" y="0"/>
                  </a:moveTo>
                  <a:cubicBezTo>
                    <a:pt x="20275" y="3391"/>
                    <a:pt x="21013" y="7200"/>
                    <a:pt x="19983" y="10887"/>
                  </a:cubicBezTo>
                  <a:cubicBezTo>
                    <a:pt x="18802" y="15111"/>
                    <a:pt x="15389" y="18912"/>
                    <a:pt x="10356" y="21600"/>
                  </a:cubicBezTo>
                  <a:cubicBezTo>
                    <a:pt x="5203" y="18954"/>
                    <a:pt x="1686" y="15143"/>
                    <a:pt x="468" y="10887"/>
                  </a:cubicBezTo>
                  <a:cubicBezTo>
                    <a:pt x="-587" y="7201"/>
                    <a:pt x="152" y="3387"/>
                    <a:pt x="2578" y="0"/>
                  </a:cubicBezTo>
                  <a:lnTo>
                    <a:pt x="17872" y="0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C2CC841-060A-474C-A766-02AD94C4DF1D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421797" y="3289702"/>
              <a:ext cx="233410" cy="370441"/>
            </a:xfrm>
            <a:custGeom>
              <a:avLst/>
              <a:gdLst>
                <a:gd name="T0" fmla="+- 0 10805 587"/>
                <a:gd name="T1" fmla="*/ T0 w 20436"/>
                <a:gd name="T2" fmla="*/ 10800 h 21600"/>
                <a:gd name="T3" fmla="+- 0 10805 587"/>
                <a:gd name="T4" fmla="*/ T3 w 20436"/>
                <a:gd name="T5" fmla="*/ 10800 h 21600"/>
                <a:gd name="T6" fmla="+- 0 10805 587"/>
                <a:gd name="T7" fmla="*/ T6 w 20436"/>
                <a:gd name="T8" fmla="*/ 10800 h 21600"/>
                <a:gd name="T9" fmla="+- 0 10805 58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17872" y="0"/>
                  </a:moveTo>
                  <a:cubicBezTo>
                    <a:pt x="20275" y="3391"/>
                    <a:pt x="21013" y="7200"/>
                    <a:pt x="19983" y="10887"/>
                  </a:cubicBezTo>
                  <a:cubicBezTo>
                    <a:pt x="18802" y="15111"/>
                    <a:pt x="15389" y="18912"/>
                    <a:pt x="10356" y="21600"/>
                  </a:cubicBezTo>
                  <a:cubicBezTo>
                    <a:pt x="5203" y="18954"/>
                    <a:pt x="1686" y="15143"/>
                    <a:pt x="468" y="10887"/>
                  </a:cubicBezTo>
                  <a:cubicBezTo>
                    <a:pt x="-587" y="7201"/>
                    <a:pt x="152" y="3387"/>
                    <a:pt x="2578" y="0"/>
                  </a:cubicBezTo>
                  <a:lnTo>
                    <a:pt x="17872" y="0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996FCC08-015A-4024-986B-D7D68D0A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025" y="3257424"/>
              <a:ext cx="248139" cy="380668"/>
            </a:xfrm>
            <a:custGeom>
              <a:avLst/>
              <a:gdLst>
                <a:gd name="T0" fmla="*/ 10596 w 21192"/>
                <a:gd name="T1" fmla="*/ 10800 h 21600"/>
                <a:gd name="T2" fmla="*/ 10596 w 21192"/>
                <a:gd name="T3" fmla="*/ 10800 h 21600"/>
                <a:gd name="T4" fmla="*/ 10596 w 21192"/>
                <a:gd name="T5" fmla="*/ 10800 h 21600"/>
                <a:gd name="T6" fmla="*/ 10596 w 2119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92" h="21600">
                  <a:moveTo>
                    <a:pt x="0" y="21600"/>
                  </a:moveTo>
                  <a:lnTo>
                    <a:pt x="17042" y="0"/>
                  </a:lnTo>
                  <a:lnTo>
                    <a:pt x="20865" y="1193"/>
                  </a:lnTo>
                  <a:cubicBezTo>
                    <a:pt x="21600" y="4381"/>
                    <a:pt x="21079" y="7575"/>
                    <a:pt x="19471" y="10498"/>
                  </a:cubicBezTo>
                  <a:cubicBezTo>
                    <a:pt x="17838" y="13465"/>
                    <a:pt x="15077" y="16171"/>
                    <a:pt x="11244" y="18230"/>
                  </a:cubicBezTo>
                  <a:cubicBezTo>
                    <a:pt x="7994" y="19976"/>
                    <a:pt x="4121" y="21137"/>
                    <a:pt x="0" y="21600"/>
                  </a:cubicBezTo>
                  <a:close/>
                </a:path>
              </a:pathLst>
            </a:custGeom>
            <a:solidFill>
              <a:srgbClr val="EDBE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AutoShape 41">
              <a:extLst>
                <a:ext uri="{FF2B5EF4-FFF2-40B4-BE49-F238E27FC236}">
                  <a16:creationId xmlns:a16="http://schemas.microsoft.com/office/drawing/2014/main" id="{58BA3EA2-A4E0-4CD1-8638-AE6DDF2234FF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359184" y="3218383"/>
              <a:ext cx="571593" cy="111645"/>
            </a:xfrm>
            <a:prstGeom prst="roundRect">
              <a:avLst>
                <a:gd name="adj" fmla="val 50000"/>
              </a:avLst>
            </a:prstGeom>
            <a:solidFill>
              <a:srgbClr val="5988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AutoShape 42">
              <a:extLst>
                <a:ext uri="{FF2B5EF4-FFF2-40B4-BE49-F238E27FC236}">
                  <a16:creationId xmlns:a16="http://schemas.microsoft.com/office/drawing/2014/main" id="{4956FBC4-B508-402C-8726-5594FD5C8F00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693846" y="2347612"/>
              <a:ext cx="244893" cy="1208560"/>
            </a:xfrm>
            <a:custGeom>
              <a:avLst/>
              <a:gdLst>
                <a:gd name="T0" fmla="+- 0 10799 2"/>
                <a:gd name="T1" fmla="*/ T0 w 21595"/>
                <a:gd name="T2" fmla="*/ 10800 h 21600"/>
                <a:gd name="T3" fmla="+- 0 10799 2"/>
                <a:gd name="T4" fmla="*/ T3 w 21595"/>
                <a:gd name="T5" fmla="*/ 10800 h 21600"/>
                <a:gd name="T6" fmla="+- 0 10799 2"/>
                <a:gd name="T7" fmla="*/ T6 w 21595"/>
                <a:gd name="T8" fmla="*/ 10800 h 21600"/>
                <a:gd name="T9" fmla="+- 0 10799 2"/>
                <a:gd name="T10" fmla="*/ T9 w 21595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5" h="21600">
                  <a:moveTo>
                    <a:pt x="10790" y="0"/>
                  </a:moveTo>
                  <a:cubicBezTo>
                    <a:pt x="9905" y="110"/>
                    <a:pt x="9098" y="241"/>
                    <a:pt x="8364" y="389"/>
                  </a:cubicBezTo>
                  <a:cubicBezTo>
                    <a:pt x="5623" y="945"/>
                    <a:pt x="4235" y="1698"/>
                    <a:pt x="3166" y="2452"/>
                  </a:cubicBezTo>
                  <a:cubicBezTo>
                    <a:pt x="1065" y="3934"/>
                    <a:pt x="-2" y="5468"/>
                    <a:pt x="0" y="7011"/>
                  </a:cubicBezTo>
                  <a:cubicBezTo>
                    <a:pt x="305" y="8249"/>
                    <a:pt x="899" y="9484"/>
                    <a:pt x="1780" y="10711"/>
                  </a:cubicBezTo>
                  <a:cubicBezTo>
                    <a:pt x="2651" y="11923"/>
                    <a:pt x="3809" y="13126"/>
                    <a:pt x="4899" y="14331"/>
                  </a:cubicBezTo>
                  <a:cubicBezTo>
                    <a:pt x="7082" y="16745"/>
                    <a:pt x="9024" y="19170"/>
                    <a:pt x="10727" y="21600"/>
                  </a:cubicBezTo>
                  <a:lnTo>
                    <a:pt x="10727" y="21265"/>
                  </a:lnTo>
                  <a:cubicBezTo>
                    <a:pt x="10754" y="21321"/>
                    <a:pt x="10775" y="21377"/>
                    <a:pt x="10797" y="21432"/>
                  </a:cubicBezTo>
                  <a:cubicBezTo>
                    <a:pt x="10819" y="21488"/>
                    <a:pt x="10842" y="21544"/>
                    <a:pt x="10869" y="21600"/>
                  </a:cubicBezTo>
                  <a:cubicBezTo>
                    <a:pt x="12572" y="19170"/>
                    <a:pt x="14514" y="16745"/>
                    <a:pt x="16697" y="14331"/>
                  </a:cubicBezTo>
                  <a:cubicBezTo>
                    <a:pt x="17787" y="13126"/>
                    <a:pt x="18945" y="11923"/>
                    <a:pt x="19816" y="10711"/>
                  </a:cubicBezTo>
                  <a:cubicBezTo>
                    <a:pt x="20697" y="9484"/>
                    <a:pt x="21291" y="8249"/>
                    <a:pt x="21596" y="7011"/>
                  </a:cubicBezTo>
                  <a:cubicBezTo>
                    <a:pt x="21598" y="5468"/>
                    <a:pt x="20531" y="3934"/>
                    <a:pt x="18430" y="2452"/>
                  </a:cubicBezTo>
                  <a:cubicBezTo>
                    <a:pt x="17361" y="1698"/>
                    <a:pt x="15973" y="945"/>
                    <a:pt x="13232" y="389"/>
                  </a:cubicBezTo>
                  <a:cubicBezTo>
                    <a:pt x="12498" y="241"/>
                    <a:pt x="11675" y="110"/>
                    <a:pt x="10790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AutoShape 43">
              <a:extLst>
                <a:ext uri="{FF2B5EF4-FFF2-40B4-BE49-F238E27FC236}">
                  <a16:creationId xmlns:a16="http://schemas.microsoft.com/office/drawing/2014/main" id="{9AF3B6DD-341F-4F19-A372-EF1E1A50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778" y="2419507"/>
              <a:ext cx="583592" cy="1056623"/>
            </a:xfrm>
            <a:custGeom>
              <a:avLst/>
              <a:gdLst>
                <a:gd name="T0" fmla="*/ 10794 w 21589"/>
                <a:gd name="T1" fmla="*/ 10800 h 21600"/>
                <a:gd name="T2" fmla="*/ 10794 w 21589"/>
                <a:gd name="T3" fmla="*/ 10800 h 21600"/>
                <a:gd name="T4" fmla="*/ 10794 w 21589"/>
                <a:gd name="T5" fmla="*/ 10800 h 21600"/>
                <a:gd name="T6" fmla="*/ 10794 w 21589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89" h="21600">
                  <a:moveTo>
                    <a:pt x="20772" y="0"/>
                  </a:moveTo>
                  <a:lnTo>
                    <a:pt x="0" y="21600"/>
                  </a:lnTo>
                  <a:cubicBezTo>
                    <a:pt x="1772" y="20350"/>
                    <a:pt x="3530" y="19095"/>
                    <a:pt x="5276" y="17834"/>
                  </a:cubicBezTo>
                  <a:cubicBezTo>
                    <a:pt x="7003" y="16587"/>
                    <a:pt x="8717" y="15335"/>
                    <a:pt x="10474" y="14101"/>
                  </a:cubicBezTo>
                  <a:cubicBezTo>
                    <a:pt x="12271" y="12837"/>
                    <a:pt x="14114" y="11592"/>
                    <a:pt x="15742" y="10260"/>
                  </a:cubicBezTo>
                  <a:cubicBezTo>
                    <a:pt x="17247" y="9028"/>
                    <a:pt x="18562" y="7729"/>
                    <a:pt x="19671" y="6375"/>
                  </a:cubicBezTo>
                  <a:cubicBezTo>
                    <a:pt x="20203" y="5586"/>
                    <a:pt x="20655" y="4793"/>
                    <a:pt x="21030" y="3996"/>
                  </a:cubicBezTo>
                  <a:cubicBezTo>
                    <a:pt x="21317" y="3388"/>
                    <a:pt x="21557" y="2742"/>
                    <a:pt x="21586" y="2116"/>
                  </a:cubicBezTo>
                  <a:cubicBezTo>
                    <a:pt x="21600" y="1820"/>
                    <a:pt x="21565" y="1525"/>
                    <a:pt x="21532" y="1236"/>
                  </a:cubicBezTo>
                  <a:cubicBezTo>
                    <a:pt x="21493" y="899"/>
                    <a:pt x="21454" y="556"/>
                    <a:pt x="21122" y="243"/>
                  </a:cubicBezTo>
                  <a:cubicBezTo>
                    <a:pt x="21027" y="153"/>
                    <a:pt x="20909" y="72"/>
                    <a:pt x="20772" y="0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05050F61-3728-46EB-AEF2-94DBBEBEB959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208655" y="1618117"/>
              <a:ext cx="411457" cy="411457"/>
            </a:xfrm>
            <a:prstGeom prst="ellipse">
              <a:avLst/>
            </a:prstGeom>
            <a:solidFill>
              <a:srgbClr val="6FBFE5">
                <a:alpha val="58443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28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25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2A178F-E19B-4A9E-86BF-C76660BA15E8}" type="datetime1">
              <a:rPr lang="fr-FR" smtClean="0"/>
              <a:t>11/07/2018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33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8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5333819" cy="1460182"/>
          </a:xfrm>
        </p:spPr>
        <p:txBody>
          <a:bodyPr anchor="b">
            <a:normAutofit/>
          </a:bodyPr>
          <a:lstStyle>
            <a:lvl1pPr>
              <a:defRPr lang="fr-FR" sz="6000" kern="0" cap="all" baseline="12500" dirty="0">
                <a:solidFill>
                  <a:srgbClr val="36526E"/>
                </a:solidFill>
                <a:latin typeface="Montserrat-Bold"/>
                <a:ea typeface="+mn-ea"/>
                <a:cs typeface="+mn-cs"/>
                <a:sym typeface="Montserrat-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3306894"/>
            <a:ext cx="53338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5875338" y="-2519363"/>
            <a:ext cx="7741444" cy="11129169"/>
            <a:chOff x="5875338" y="-2519363"/>
            <a:chExt cx="7741444" cy="11129169"/>
          </a:xfrm>
        </p:grpSpPr>
        <p:sp>
          <p:nvSpPr>
            <p:cNvPr id="8" name="Shape 345">
              <a:extLst>
                <a:ext uri="{FF2B5EF4-FFF2-40B4-BE49-F238E27FC236}">
                  <a16:creationId xmlns:a16="http://schemas.microsoft.com/office/drawing/2014/main" id="{829845F5-60A1-46CF-BAC5-503A0AEE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0" y="975519"/>
              <a:ext cx="3686969" cy="4544219"/>
            </a:xfrm>
            <a:custGeom>
              <a:avLst/>
              <a:gdLst>
                <a:gd name="T0" fmla="*/ 2147483646 w 19888"/>
                <a:gd name="T1" fmla="*/ 2147483646 h 20156"/>
                <a:gd name="T2" fmla="*/ 2147483646 w 19888"/>
                <a:gd name="T3" fmla="*/ 2147483646 h 20156"/>
                <a:gd name="T4" fmla="*/ 2147483646 w 19888"/>
                <a:gd name="T5" fmla="*/ 2147483646 h 20156"/>
                <a:gd name="T6" fmla="*/ 2147483646 w 19888"/>
                <a:gd name="T7" fmla="*/ 2147483646 h 20156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888" h="20156" extrusionOk="0">
                  <a:moveTo>
                    <a:pt x="19448" y="13996"/>
                  </a:moveTo>
                  <a:cubicBezTo>
                    <a:pt x="20464" y="15930"/>
                    <a:pt x="19674" y="18184"/>
                    <a:pt x="17562" y="19377"/>
                  </a:cubicBezTo>
                  <a:cubicBezTo>
                    <a:pt x="15351" y="20625"/>
                    <a:pt x="12361" y="20348"/>
                    <a:pt x="10543" y="18727"/>
                  </a:cubicBezTo>
                  <a:lnTo>
                    <a:pt x="1295" y="9744"/>
                  </a:lnTo>
                  <a:cubicBezTo>
                    <a:pt x="-1136" y="6772"/>
                    <a:pt x="-39" y="2731"/>
                    <a:pt x="3699" y="892"/>
                  </a:cubicBezTo>
                  <a:cubicBezTo>
                    <a:pt x="7491" y="-975"/>
                    <a:pt x="12413" y="193"/>
                    <a:pt x="14412" y="3434"/>
                  </a:cubicBezTo>
                  <a:lnTo>
                    <a:pt x="19448" y="13996"/>
                  </a:lnTo>
                  <a:close/>
                </a:path>
              </a:pathLst>
            </a:custGeom>
            <a:noFill/>
            <a:ln w="25400">
              <a:solidFill>
                <a:srgbClr val="C6CDD5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9" name="Shape 360">
              <a:extLst>
                <a:ext uri="{FF2B5EF4-FFF2-40B4-BE49-F238E27FC236}">
                  <a16:creationId xmlns:a16="http://schemas.microsoft.com/office/drawing/2014/main" id="{0F10A50F-7870-4773-93AA-6760E79DF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757" y="865981"/>
              <a:ext cx="2838450" cy="3037681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0" name="Shape 361">
              <a:extLst>
                <a:ext uri="{FF2B5EF4-FFF2-40B4-BE49-F238E27FC236}">
                  <a16:creationId xmlns:a16="http://schemas.microsoft.com/office/drawing/2014/main" id="{6B6A98F2-A67D-429C-A07A-76ACA75FB3F6}"/>
                </a:ext>
              </a:extLst>
            </p:cNvPr>
            <p:cNvSpPr>
              <a:spLocks/>
            </p:cNvSpPr>
            <p:nvPr/>
          </p:nvSpPr>
          <p:spPr bwMode="auto">
            <a:xfrm rot="1840664">
              <a:off x="8510588" y="3468687"/>
              <a:ext cx="2002632" cy="214391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1" name="Shape 362">
              <a:extLst>
                <a:ext uri="{FF2B5EF4-FFF2-40B4-BE49-F238E27FC236}">
                  <a16:creationId xmlns:a16="http://schemas.microsoft.com/office/drawing/2014/main" id="{666A94B4-A74D-4CAC-8995-4591DC85720D}"/>
                </a:ext>
              </a:extLst>
            </p:cNvPr>
            <p:cNvSpPr>
              <a:spLocks/>
            </p:cNvSpPr>
            <p:nvPr/>
          </p:nvSpPr>
          <p:spPr bwMode="auto">
            <a:xfrm rot="81901">
              <a:off x="9733757" y="1094581"/>
              <a:ext cx="1512888" cy="1618456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1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2" name="Shape 366">
              <a:extLst>
                <a:ext uri="{FF2B5EF4-FFF2-40B4-BE49-F238E27FC236}">
                  <a16:creationId xmlns:a16="http://schemas.microsoft.com/office/drawing/2014/main" id="{176961C2-617E-4DF0-85BC-FAE3A19BE796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8059738" y="-2519363"/>
              <a:ext cx="3468688" cy="371236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3" name="Shape 367">
              <a:extLst>
                <a:ext uri="{FF2B5EF4-FFF2-40B4-BE49-F238E27FC236}">
                  <a16:creationId xmlns:a16="http://schemas.microsoft.com/office/drawing/2014/main" id="{73A5E333-80A1-4A5F-AC11-79085F9269D6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5875338" y="4897437"/>
              <a:ext cx="3468688" cy="371236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4" name="Shape 368">
              <a:extLst>
                <a:ext uri="{FF2B5EF4-FFF2-40B4-BE49-F238E27FC236}">
                  <a16:creationId xmlns:a16="http://schemas.microsoft.com/office/drawing/2014/main" id="{36B13A61-51DA-436C-B5F0-F9BA4DD41BE8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11252994" y="1513681"/>
              <a:ext cx="2363788" cy="2529681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grpSp>
          <p:nvGrpSpPr>
            <p:cNvPr id="15" name="Group 371">
              <a:extLst>
                <a:ext uri="{FF2B5EF4-FFF2-40B4-BE49-F238E27FC236}">
                  <a16:creationId xmlns:a16="http://schemas.microsoft.com/office/drawing/2014/main" id="{2FC11660-2303-4A45-9B26-A337C583E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6350" y="1778794"/>
              <a:ext cx="1211263" cy="1212056"/>
              <a:chOff x="0" y="0"/>
              <a:chExt cx="2423914" cy="2423914"/>
            </a:xfrm>
          </p:grpSpPr>
          <p:graphicFrame>
            <p:nvGraphicFramePr>
              <p:cNvPr id="24" name="Chart 369">
                <a:extLst>
                  <a:ext uri="{FF2B5EF4-FFF2-40B4-BE49-F238E27FC236}">
                    <a16:creationId xmlns:a16="http://schemas.microsoft.com/office/drawing/2014/main" id="{F80C3139-44D5-405B-BABA-E6A8B855DB5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2525515" cy="25255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6" name="Chart" r:id="rId3" imgW="2530059" imgH="2530059" progId="Excel.Sheet.8">
                      <p:embed/>
                    </p:oleObj>
                  </mc:Choice>
                  <mc:Fallback>
                    <p:oleObj name="Chart" r:id="rId3" imgW="2530059" imgH="2530059" progId="Excel.Sheet.8">
                      <p:embed/>
                      <p:pic>
                        <p:nvPicPr>
                          <p:cNvPr id="23" name="Chart 369">
                            <a:extLst>
                              <a:ext uri="{FF2B5EF4-FFF2-40B4-BE49-F238E27FC236}">
                                <a16:creationId xmlns:a16="http://schemas.microsoft.com/office/drawing/2014/main" id="{F80C3139-44D5-405B-BABA-E6A8B855DB5F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2525515" cy="25255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Shape 370">
                <a:extLst>
                  <a:ext uri="{FF2B5EF4-FFF2-40B4-BE49-F238E27FC236}">
                    <a16:creationId xmlns:a16="http://schemas.microsoft.com/office/drawing/2014/main" id="{52851ECC-9D87-48CE-ACA9-13838105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809" y="271809"/>
                <a:ext cx="1880296" cy="18802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74">
              <a:extLst>
                <a:ext uri="{FF2B5EF4-FFF2-40B4-BE49-F238E27FC236}">
                  <a16:creationId xmlns:a16="http://schemas.microsoft.com/office/drawing/2014/main" id="{F46D2877-502D-44F2-8F58-D380C9906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644" y="4115594"/>
              <a:ext cx="849313" cy="849313"/>
              <a:chOff x="0" y="0"/>
              <a:chExt cx="1698426" cy="1698426"/>
            </a:xfrm>
          </p:grpSpPr>
          <p:graphicFrame>
            <p:nvGraphicFramePr>
              <p:cNvPr id="22" name="Chart 372">
                <a:extLst>
                  <a:ext uri="{FF2B5EF4-FFF2-40B4-BE49-F238E27FC236}">
                    <a16:creationId xmlns:a16="http://schemas.microsoft.com/office/drawing/2014/main" id="{D0EB3814-8759-43C6-839C-BA8D9E9FE6E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1800027" cy="18000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" name="Chart" r:id="rId5" imgW="1804572" imgH="1804572" progId="Excel.Sheet.8">
                      <p:embed/>
                    </p:oleObj>
                  </mc:Choice>
                  <mc:Fallback>
                    <p:oleObj name="Chart" r:id="rId5" imgW="1804572" imgH="1804572" progId="Excel.Sheet.8">
                      <p:embed/>
                      <p:pic>
                        <p:nvPicPr>
                          <p:cNvPr id="21" name="Chart 372">
                            <a:extLst>
                              <a:ext uri="{FF2B5EF4-FFF2-40B4-BE49-F238E27FC236}">
                                <a16:creationId xmlns:a16="http://schemas.microsoft.com/office/drawing/2014/main" id="{D0EB3814-8759-43C6-839C-BA8D9E9FE6E8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1800027" cy="180002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Shape 373">
                <a:extLst>
                  <a:ext uri="{FF2B5EF4-FFF2-40B4-BE49-F238E27FC236}">
                    <a16:creationId xmlns:a16="http://schemas.microsoft.com/office/drawing/2014/main" id="{59FEBA7A-2E50-469C-BF10-2656CC0D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99" y="248399"/>
                <a:ext cx="1201628" cy="120162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377">
              <a:extLst>
                <a:ext uri="{FF2B5EF4-FFF2-40B4-BE49-F238E27FC236}">
                  <a16:creationId xmlns:a16="http://schemas.microsoft.com/office/drawing/2014/main" id="{C3FA089F-AB9A-4906-9533-E07093EB6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2225" y="1595437"/>
              <a:ext cx="615950" cy="615950"/>
              <a:chOff x="0" y="0"/>
              <a:chExt cx="1231800" cy="1231800"/>
            </a:xfrm>
          </p:grpSpPr>
          <p:graphicFrame>
            <p:nvGraphicFramePr>
              <p:cNvPr id="20" name="Chart 375">
                <a:extLst>
                  <a:ext uri="{FF2B5EF4-FFF2-40B4-BE49-F238E27FC236}">
                    <a16:creationId xmlns:a16="http://schemas.microsoft.com/office/drawing/2014/main" id="{7D75E1D7-3144-46BA-8648-BA0DFA0712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1333401" cy="1333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8" name="Chart" r:id="rId7" imgW="1341236" imgH="1335140" progId="Excel.Sheet.8">
                      <p:embed/>
                    </p:oleObj>
                  </mc:Choice>
                  <mc:Fallback>
                    <p:oleObj name="Chart" r:id="rId7" imgW="1341236" imgH="1335140" progId="Excel.Sheet.8">
                      <p:embed/>
                      <p:pic>
                        <p:nvPicPr>
                          <p:cNvPr id="19" name="Chart 375">
                            <a:extLst>
                              <a:ext uri="{FF2B5EF4-FFF2-40B4-BE49-F238E27FC236}">
                                <a16:creationId xmlns:a16="http://schemas.microsoft.com/office/drawing/2014/main" id="{7D75E1D7-3144-46BA-8648-BA0DFA071207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1333401" cy="13334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Shape 376">
                <a:extLst>
                  <a:ext uri="{FF2B5EF4-FFF2-40B4-BE49-F238E27FC236}">
                    <a16:creationId xmlns:a16="http://schemas.microsoft.com/office/drawing/2014/main" id="{CEB5982B-E2B7-43D5-B883-902F7EBE6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771" y="209771"/>
                <a:ext cx="812259" cy="812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Shape 378">
              <a:extLst>
                <a:ext uri="{FF2B5EF4-FFF2-40B4-BE49-F238E27FC236}">
                  <a16:creationId xmlns:a16="http://schemas.microsoft.com/office/drawing/2014/main" id="{5CE357DC-086B-48EC-8068-E6836B8F9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905" y="4423578"/>
              <a:ext cx="248901" cy="22859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950" y="21600"/>
                  </a:lnTo>
                  <a:lnTo>
                    <a:pt x="3950" y="8656"/>
                  </a:lnTo>
                  <a:lnTo>
                    <a:pt x="0" y="8656"/>
                  </a:lnTo>
                  <a:lnTo>
                    <a:pt x="0" y="21600"/>
                  </a:lnTo>
                  <a:close/>
                  <a:moveTo>
                    <a:pt x="21600" y="9649"/>
                  </a:moveTo>
                  <a:cubicBezTo>
                    <a:pt x="21600" y="8418"/>
                    <a:pt x="20658" y="7624"/>
                    <a:pt x="19534" y="7624"/>
                  </a:cubicBezTo>
                  <a:lnTo>
                    <a:pt x="13337" y="7624"/>
                  </a:lnTo>
                  <a:lnTo>
                    <a:pt x="14460" y="2462"/>
                  </a:lnTo>
                  <a:lnTo>
                    <a:pt x="14460" y="2263"/>
                  </a:lnTo>
                  <a:cubicBezTo>
                    <a:pt x="14460" y="1826"/>
                    <a:pt x="14279" y="1429"/>
                    <a:pt x="14098" y="1032"/>
                  </a:cubicBezTo>
                  <a:lnTo>
                    <a:pt x="12974" y="0"/>
                  </a:lnTo>
                  <a:lnTo>
                    <a:pt x="6379" y="6988"/>
                  </a:lnTo>
                  <a:cubicBezTo>
                    <a:pt x="6016" y="7385"/>
                    <a:pt x="5835" y="8021"/>
                    <a:pt x="5835" y="8656"/>
                  </a:cubicBezTo>
                  <a:lnTo>
                    <a:pt x="5835" y="19337"/>
                  </a:lnTo>
                  <a:cubicBezTo>
                    <a:pt x="5835" y="20568"/>
                    <a:pt x="6777" y="21600"/>
                    <a:pt x="7901" y="21600"/>
                  </a:cubicBezTo>
                  <a:lnTo>
                    <a:pt x="16707" y="21600"/>
                  </a:lnTo>
                  <a:cubicBezTo>
                    <a:pt x="17468" y="21600"/>
                    <a:pt x="18230" y="21004"/>
                    <a:pt x="18411" y="20171"/>
                  </a:cubicBezTo>
                  <a:lnTo>
                    <a:pt x="21419" y="12547"/>
                  </a:lnTo>
                  <a:cubicBezTo>
                    <a:pt x="21419" y="12349"/>
                    <a:pt x="21419" y="12150"/>
                    <a:pt x="21419" y="11713"/>
                  </a:cubicBezTo>
                  <a:lnTo>
                    <a:pt x="21419" y="9649"/>
                  </a:lnTo>
                  <a:lnTo>
                    <a:pt x="21600" y="9649"/>
                  </a:lnTo>
                  <a:close/>
                </a:path>
              </a:pathLst>
            </a:custGeom>
            <a:solidFill>
              <a:srgbClr val="6D71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60" rIns="2286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9" name="Shape 379">
              <a:extLst>
                <a:ext uri="{FF2B5EF4-FFF2-40B4-BE49-F238E27FC236}">
                  <a16:creationId xmlns:a16="http://schemas.microsoft.com/office/drawing/2014/main" id="{AF51E842-5406-4688-B539-BFEFE5D39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57" y="1811337"/>
              <a:ext cx="192088" cy="171450"/>
            </a:xfrm>
            <a:custGeom>
              <a:avLst/>
              <a:gdLst>
                <a:gd name="T0" fmla="*/ 1084139591 w 21600"/>
                <a:gd name="T1" fmla="*/ 697083946 h 21489"/>
                <a:gd name="T2" fmla="*/ 1084139591 w 21600"/>
                <a:gd name="T3" fmla="*/ 697083946 h 21489"/>
                <a:gd name="T4" fmla="*/ 1084139591 w 21600"/>
                <a:gd name="T5" fmla="*/ 697083946 h 21489"/>
                <a:gd name="T6" fmla="*/ 1084139591 w 21600"/>
                <a:gd name="T7" fmla="*/ 697083946 h 2148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489" extrusionOk="0">
                  <a:moveTo>
                    <a:pt x="0" y="16876"/>
                  </a:moveTo>
                  <a:lnTo>
                    <a:pt x="0" y="21489"/>
                  </a:lnTo>
                  <a:lnTo>
                    <a:pt x="4090" y="21489"/>
                  </a:lnTo>
                  <a:lnTo>
                    <a:pt x="16041" y="8139"/>
                  </a:lnTo>
                  <a:lnTo>
                    <a:pt x="11912" y="3570"/>
                  </a:lnTo>
                  <a:lnTo>
                    <a:pt x="0" y="16876"/>
                  </a:lnTo>
                  <a:close/>
                  <a:moveTo>
                    <a:pt x="19138" y="4723"/>
                  </a:moveTo>
                  <a:cubicBezTo>
                    <a:pt x="19535" y="4236"/>
                    <a:pt x="19535" y="3570"/>
                    <a:pt x="19138" y="3082"/>
                  </a:cubicBezTo>
                  <a:lnTo>
                    <a:pt x="16676" y="333"/>
                  </a:lnTo>
                  <a:cubicBezTo>
                    <a:pt x="16240" y="-111"/>
                    <a:pt x="15644" y="-111"/>
                    <a:pt x="15207" y="333"/>
                  </a:cubicBezTo>
                  <a:lnTo>
                    <a:pt x="13143" y="2417"/>
                  </a:lnTo>
                  <a:lnTo>
                    <a:pt x="17272" y="6986"/>
                  </a:lnTo>
                  <a:lnTo>
                    <a:pt x="19138" y="4723"/>
                  </a:lnTo>
                  <a:close/>
                  <a:moveTo>
                    <a:pt x="9847" y="19183"/>
                  </a:moveTo>
                  <a:lnTo>
                    <a:pt x="7584" y="21489"/>
                  </a:lnTo>
                  <a:lnTo>
                    <a:pt x="21600" y="21489"/>
                  </a:lnTo>
                  <a:lnTo>
                    <a:pt x="21600" y="19183"/>
                  </a:lnTo>
                  <a:lnTo>
                    <a:pt x="9847" y="19183"/>
                  </a:lnTo>
                  <a:close/>
                </a:path>
              </a:pathLst>
            </a:custGeom>
            <a:solidFill>
              <a:srgbClr val="6D71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60" rIns="2286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45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77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3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0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31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59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8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 trans="5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1" t="6410" r="70211" b="28820"/>
          <a:stretch/>
        </p:blipFill>
        <p:spPr>
          <a:xfrm rot="10800000">
            <a:off x="9535886" y="4218408"/>
            <a:ext cx="3096792" cy="309679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72440" y="199663"/>
            <a:ext cx="10515600" cy="56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6526E"/>
                </a:solidFill>
              </a:defRPr>
            </a:lvl1pPr>
          </a:lstStyle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1038" descr="logo s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0436" y="6550090"/>
            <a:ext cx="1404559" cy="17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035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buNone/>
        <a:defRPr lang="fr-FR" sz="6000" kern="1200" cap="all" baseline="12500" dirty="0">
          <a:solidFill>
            <a:srgbClr val="17222C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fr-FR" sz="2000" kern="1200" spc="300" dirty="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9750" indent="-28575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−"/>
        <a:tabLst>
          <a:tab pos="539750" algn="l"/>
        </a:tabLst>
        <a:defRPr lang="fr-FR" sz="18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809625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›"/>
        <a:defRPr lang="fr-FR" sz="1050" kern="1200" dirty="0">
          <a:solidFill>
            <a:srgbClr val="95A5A6"/>
          </a:solidFill>
          <a:latin typeface="Montserrat Ligh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L’Agile &amp; </a:t>
            </a:r>
            <a:r>
              <a:rPr lang="fr-FR" dirty="0" smtClean="0"/>
              <a:t>SCRUM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L’essentiel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90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</a:t>
            </a:r>
            <a:r>
              <a:rPr lang="fr-FR" dirty="0" err="1" smtClean="0"/>
              <a:t>development</a:t>
            </a:r>
            <a:r>
              <a:rPr lang="fr-FR" dirty="0" smtClean="0"/>
              <a:t> team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7" y="1221971"/>
            <a:ext cx="4248847" cy="1338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L’Équipe de Développement est constituée de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professionnels</a:t>
            </a:r>
            <a:r>
              <a:rPr lang="fr-FR" sz="1600" dirty="0"/>
              <a:t> qui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livrent</a:t>
            </a:r>
            <a:r>
              <a:rPr lang="fr-FR" sz="1600" dirty="0"/>
              <a:t> à chaque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Sprint</a:t>
            </a:r>
            <a:r>
              <a:rPr lang="fr-FR" sz="1600" dirty="0"/>
              <a:t> un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incrément</a:t>
            </a:r>
            <a:r>
              <a:rPr lang="fr-FR" sz="1600" dirty="0"/>
              <a:t> « DONE » et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potentiellement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livrable</a:t>
            </a:r>
            <a:r>
              <a:rPr lang="fr-FR" sz="1600" dirty="0"/>
              <a:t> du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produit</a:t>
            </a:r>
            <a:r>
              <a:rPr lang="fr-FR" sz="1600" dirty="0"/>
              <a:t>. </a:t>
            </a:r>
            <a:endParaRPr lang="fr-FR" sz="1600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5636030" y="1365110"/>
            <a:ext cx="3931919" cy="6382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Seuls</a:t>
            </a:r>
            <a:r>
              <a:rPr lang="fr-FR" sz="1600" dirty="0"/>
              <a:t> les membres de l’Équipe de Développement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créent l’incrément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5253630" y="2339674"/>
            <a:ext cx="5594493" cy="391376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dirty="0"/>
              <a:t>L’Équipe de Développement possède les caractéristiques suivantes :</a:t>
            </a:r>
          </a:p>
          <a:p>
            <a:endParaRPr lang="fr-FR" dirty="0"/>
          </a:p>
          <a:p>
            <a:pPr marL="228600" indent="-228600">
              <a:buSzPct val="100000"/>
              <a:buChar char="•"/>
            </a:pPr>
            <a:r>
              <a:rPr lang="fr-FR" dirty="0"/>
              <a:t>Elle est </a:t>
            </a:r>
            <a:r>
              <a:rPr lang="fr-FR" b="1" u="sng" dirty="0">
                <a:latin typeface="Gill Sans"/>
                <a:ea typeface="Gill Sans"/>
                <a:cs typeface="Gill Sans"/>
                <a:sym typeface="Gill Sans"/>
              </a:rPr>
              <a:t>auto-organisée</a:t>
            </a:r>
            <a:r>
              <a:rPr lang="fr-FR" dirty="0"/>
              <a:t>. Nul (même pas le </a:t>
            </a:r>
            <a:r>
              <a:rPr lang="fr-FR" dirty="0" err="1"/>
              <a:t>Scrum</a:t>
            </a:r>
            <a:r>
              <a:rPr lang="fr-FR" dirty="0"/>
              <a:t> Master) n’indique à l’Équipe de Développement comment transformer les items du Product </a:t>
            </a:r>
            <a:r>
              <a:rPr lang="fr-FR" dirty="0" err="1"/>
              <a:t>Backlog</a:t>
            </a:r>
            <a:r>
              <a:rPr lang="fr-FR" dirty="0"/>
              <a:t> en incréments de fonctionnalités potentiellement livrables.</a:t>
            </a:r>
          </a:p>
          <a:p>
            <a:pPr marL="228600" indent="-228600">
              <a:buSzPct val="100000"/>
              <a:buChar char="•"/>
            </a:pPr>
            <a:endParaRPr lang="fr-FR" dirty="0"/>
          </a:p>
          <a:p>
            <a:pPr marL="228600" indent="-228600">
              <a:buSzPct val="100000"/>
              <a:buChar char="•"/>
            </a:pPr>
            <a:r>
              <a:rPr lang="fr-FR" dirty="0"/>
              <a:t>Elle est </a:t>
            </a:r>
            <a:r>
              <a:rPr lang="fr-FR" b="1" u="sng" dirty="0">
                <a:latin typeface="Gill Sans"/>
                <a:ea typeface="Gill Sans"/>
                <a:cs typeface="Gill Sans"/>
                <a:sym typeface="Gill Sans"/>
              </a:rPr>
              <a:t>pluridisciplinaire</a:t>
            </a:r>
            <a:r>
              <a:rPr lang="fr-FR" dirty="0"/>
              <a:t>, avec toutes les compétences nécessaires pour créer un incrément du produit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30477" y="2758700"/>
            <a:ext cx="3974527" cy="13394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/>
              <a:t>Les équipes de développement sont structurées et habilitées (empowered) par l’entreprise à </a:t>
            </a:r>
            <a:r>
              <a:rPr lang="fr-FR" sz="1600" b="1" i="1">
                <a:latin typeface="Gill Sans"/>
                <a:ea typeface="Gill Sans"/>
                <a:cs typeface="Gill Sans"/>
                <a:sym typeface="Gill Sans"/>
              </a:rPr>
              <a:t>organiser</a:t>
            </a:r>
            <a:r>
              <a:rPr lang="fr-FR" sz="1600"/>
              <a:t> et </a:t>
            </a:r>
            <a:r>
              <a:rPr lang="fr-FR" sz="1600" b="1" i="1">
                <a:latin typeface="Gill Sans"/>
                <a:ea typeface="Gill Sans"/>
                <a:cs typeface="Gill Sans"/>
                <a:sym typeface="Gill Sans"/>
              </a:rPr>
              <a:t>gérer</a:t>
            </a:r>
            <a:r>
              <a:rPr lang="fr-FR" sz="1600"/>
              <a:t> leur </a:t>
            </a:r>
            <a:r>
              <a:rPr lang="fr-FR" sz="1600" b="1" u="sng">
                <a:latin typeface="Gill Sans"/>
                <a:ea typeface="Gill Sans"/>
                <a:cs typeface="Gill Sans"/>
                <a:sym typeface="Gill Sans"/>
              </a:rPr>
              <a:t>propre</a:t>
            </a:r>
            <a:r>
              <a:rPr lang="fr-FR" sz="1600"/>
              <a:t> </a:t>
            </a:r>
            <a:r>
              <a:rPr lang="fr-FR" sz="1600" b="1" u="sng">
                <a:latin typeface="Gill Sans"/>
                <a:ea typeface="Gill Sans"/>
                <a:cs typeface="Gill Sans"/>
                <a:sym typeface="Gill Sans"/>
              </a:rPr>
              <a:t>travail</a:t>
            </a:r>
            <a:endParaRPr lang="fr-FR" sz="1600"/>
          </a:p>
        </p:txBody>
      </p:sp>
      <p:sp>
        <p:nvSpPr>
          <p:cNvPr id="7" name="Rectangle à coins arrondis 6"/>
          <p:cNvSpPr/>
          <p:nvPr/>
        </p:nvSpPr>
        <p:spPr>
          <a:xfrm>
            <a:off x="764771" y="4296555"/>
            <a:ext cx="3940233" cy="1879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Les membres de l’Équipe de Développement peuvent détenir individuellement des compétences et des centres d’intérêt spécifiques, mais c’est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l’Équipe de Développement dans son ensemble qui est tenue responsable</a:t>
            </a:r>
            <a:endParaRPr lang="fr-FR" sz="16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9717591" y="1373423"/>
            <a:ext cx="1130532" cy="673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Gill Sans"/>
                <a:ea typeface="Gill Sans"/>
                <a:cs typeface="Gill Sans"/>
                <a:sym typeface="Gill Sans"/>
              </a:rPr>
              <a:t>Taille de 6 +-3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8257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</a:t>
            </a:r>
            <a:r>
              <a:rPr lang="fr-FR" dirty="0" err="1" smtClean="0"/>
              <a:t>Scrum</a:t>
            </a:r>
            <a:r>
              <a:rPr lang="fr-FR" dirty="0" smtClean="0"/>
              <a:t> Master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221971"/>
            <a:ext cx="3426656" cy="748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un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leader</a:t>
            </a:r>
            <a:r>
              <a:rPr lang="fr-FR" sz="1600" dirty="0"/>
              <a:t> au service de l’Équipe </a:t>
            </a:r>
            <a:r>
              <a:rPr lang="fr-FR" sz="1600" dirty="0" err="1"/>
              <a:t>Scrum</a:t>
            </a:r>
            <a:endParaRPr lang="fr-FR" sz="1600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877631" y="1221971"/>
            <a:ext cx="3657599" cy="8128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responsable</a:t>
            </a:r>
            <a:r>
              <a:rPr lang="fr-FR" sz="1600" dirty="0"/>
              <a:t> de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s’assurer</a:t>
            </a:r>
            <a:r>
              <a:rPr lang="fr-FR" sz="1600" dirty="0"/>
              <a:t> que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est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compris</a:t>
            </a:r>
            <a:r>
              <a:rPr lang="fr-FR" sz="1600" dirty="0"/>
              <a:t> et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mis en œuvre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606788" y="3994480"/>
            <a:ext cx="4555416" cy="240915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sert le Product </a:t>
            </a:r>
            <a:r>
              <a:rPr lang="fr-FR" sz="1600" dirty="0" err="1"/>
              <a:t>Owner</a:t>
            </a:r>
            <a:r>
              <a:rPr lang="fr-FR" sz="1600" dirty="0"/>
              <a:t> de plusieurs façons.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Trouver des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techniques</a:t>
            </a:r>
            <a:r>
              <a:rPr lang="fr-FR" sz="1600" dirty="0"/>
              <a:t> de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gestion</a:t>
            </a:r>
            <a:r>
              <a:rPr lang="fr-FR" sz="1600" dirty="0"/>
              <a:t> efficace du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Product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Backlog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Aider l’Équipe </a:t>
            </a:r>
            <a:r>
              <a:rPr lang="fr-FR" sz="1600" dirty="0" err="1"/>
              <a:t>Scrum</a:t>
            </a:r>
            <a:r>
              <a:rPr lang="fr-FR" sz="1600" dirty="0"/>
              <a:t> à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la nécessité d’avoir des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items</a:t>
            </a:r>
            <a:r>
              <a:rPr lang="fr-FR" sz="1600" dirty="0"/>
              <a:t> de Product </a:t>
            </a:r>
            <a:r>
              <a:rPr lang="fr-FR" sz="1600" dirty="0" err="1"/>
              <a:t>Backlog</a:t>
            </a:r>
            <a:r>
              <a:rPr lang="fr-FR" sz="1600" dirty="0"/>
              <a:t>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clairs et concis</a:t>
            </a:r>
            <a:r>
              <a:rPr lang="fr-FR" sz="1600" dirty="0"/>
              <a:t> </a:t>
            </a:r>
          </a:p>
          <a:p>
            <a:pPr marL="228600" indent="-228600">
              <a:buSzPct val="100000"/>
              <a:buChar char="•"/>
            </a:pP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planification de </a:t>
            </a:r>
            <a:r>
              <a:rPr lang="fr-FR" sz="1600" b="1" i="1" dirty="0" smtClean="0">
                <a:latin typeface="Gill Sans"/>
                <a:ea typeface="Gill Sans"/>
                <a:cs typeface="Gill Sans"/>
                <a:sym typeface="Gill Sans"/>
              </a:rPr>
              <a:t>produit</a:t>
            </a:r>
            <a:endParaRPr lang="fr-FR" sz="16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30477" y="2270758"/>
            <a:ext cx="3974527" cy="13394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aide</a:t>
            </a:r>
            <a:r>
              <a:rPr lang="fr-FR" sz="1600" dirty="0"/>
              <a:t> ceux qui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externes</a:t>
            </a:r>
            <a:r>
              <a:rPr lang="fr-FR" sz="1600" dirty="0"/>
              <a:t> à l’Équipe </a:t>
            </a:r>
            <a:r>
              <a:rPr lang="fr-FR" sz="1600" dirty="0" err="1"/>
              <a:t>Scrum</a:t>
            </a:r>
            <a:r>
              <a:rPr lang="fr-FR" sz="1600" dirty="0"/>
              <a:t> à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lesquelles de leurs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interactions</a:t>
            </a:r>
            <a:r>
              <a:rPr lang="fr-FR" sz="1600" dirty="0"/>
              <a:t> avec l’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Équipe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bénéfiques</a:t>
            </a:r>
            <a:r>
              <a:rPr lang="fr-FR" sz="1600" dirty="0"/>
              <a:t> et lesquelles ne le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pas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300711" y="1221971"/>
            <a:ext cx="2493817" cy="673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latin typeface="Gill Sans"/>
                <a:ea typeface="Gill Sans"/>
                <a:cs typeface="Gill Sans"/>
                <a:sym typeface="Gill Sans"/>
              </a:rPr>
              <a:t>Faciliter les événements </a:t>
            </a:r>
            <a:r>
              <a:rPr lang="fr-FR" dirty="0" err="1" smtClean="0">
                <a:latin typeface="Gill Sans"/>
                <a:ea typeface="Gill Sans"/>
                <a:cs typeface="Gill Sans"/>
                <a:sym typeface="Gill Sans"/>
              </a:rPr>
              <a:t>Scrum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399421" y="2247065"/>
            <a:ext cx="6271619" cy="24462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au service de l’Équipe de Développement.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Coacher </a:t>
            </a:r>
            <a:r>
              <a:rPr lang="fr-FR" sz="1600" dirty="0"/>
              <a:t>l’Équipe de Développement pour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développer</a:t>
            </a:r>
            <a:r>
              <a:rPr lang="fr-FR" sz="1600" dirty="0"/>
              <a:t> son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auto-organisation et sa pluridisciplinarité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Aider</a:t>
            </a:r>
            <a:r>
              <a:rPr lang="fr-FR" sz="1600" dirty="0"/>
              <a:t> l’Équipe de Développement à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créer des produits de grande valeur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Éliminer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les obstacles</a:t>
            </a:r>
            <a:r>
              <a:rPr lang="fr-FR" sz="1600" dirty="0"/>
              <a:t> au progrès de l’Équipe de Développement ; (</a:t>
            </a:r>
            <a:r>
              <a:rPr lang="fr-FR" sz="1600" b="1" u="sng" dirty="0" err="1">
                <a:latin typeface="Gill Sans"/>
                <a:ea typeface="Gill Sans"/>
                <a:cs typeface="Gill Sans"/>
                <a:sym typeface="Gill Sans"/>
              </a:rPr>
              <a:t>Removing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fr-FR" sz="1600" b="1" u="sng" dirty="0" err="1">
                <a:latin typeface="Gill Sans"/>
                <a:ea typeface="Gill Sans"/>
                <a:cs typeface="Gill Sans"/>
                <a:sym typeface="Gill Sans"/>
              </a:rPr>
              <a:t>impediments</a:t>
            </a:r>
            <a:r>
              <a:rPr lang="fr-FR" sz="1600" dirty="0"/>
              <a:t>)</a:t>
            </a:r>
            <a:endParaRPr lang="fr-FR" sz="16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5500870" y="4850546"/>
            <a:ext cx="6366934" cy="15978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rend service à l’organisation de plusieurs façons</a:t>
            </a:r>
            <a:r>
              <a:rPr lang="fr-FR" sz="1600" dirty="0"/>
              <a:t>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Causer</a:t>
            </a:r>
            <a:r>
              <a:rPr lang="fr-FR" sz="1600" dirty="0"/>
              <a:t> des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changements</a:t>
            </a:r>
            <a:r>
              <a:rPr lang="fr-FR" sz="1600" dirty="0"/>
              <a:t> qui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augmentent</a:t>
            </a:r>
            <a:r>
              <a:rPr lang="fr-FR" sz="1600" dirty="0"/>
              <a:t>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productivité</a:t>
            </a:r>
            <a:r>
              <a:rPr lang="fr-FR" sz="1600" dirty="0"/>
              <a:t> de l’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Équipe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Collaborer avec d’autres </a:t>
            </a:r>
            <a:r>
              <a:rPr lang="fr-FR" sz="1600" dirty="0" err="1"/>
              <a:t>Scrum</a:t>
            </a:r>
            <a:r>
              <a:rPr lang="fr-FR" sz="1600" dirty="0"/>
              <a:t> Master pour améliorer l’efficacité de l’utilisation de </a:t>
            </a:r>
            <a:r>
              <a:rPr lang="fr-FR" sz="1600" dirty="0" err="1"/>
              <a:t>Scrum</a:t>
            </a:r>
            <a:r>
              <a:rPr lang="fr-FR" sz="1600" dirty="0"/>
              <a:t> dans l’organisation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118874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ABBF13F8-1542-47D5-A3CB-E8AFF4B4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700294"/>
              </p:ext>
            </p:extLst>
          </p:nvPr>
        </p:nvGraphicFramePr>
        <p:xfrm>
          <a:off x="5931334" y="1130300"/>
          <a:ext cx="4610100" cy="3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à coins arrondis 18">
            <a:extLst>
              <a:ext uri="{FF2B5EF4-FFF2-40B4-BE49-F238E27FC236}">
                <a16:creationId xmlns:a16="http://schemas.microsoft.com/office/drawing/2014/main" id="{F7C07AC2-6F3E-44A0-9551-4C6C9C0FA0F0}"/>
              </a:ext>
            </a:extLst>
          </p:cNvPr>
          <p:cNvSpPr/>
          <p:nvPr/>
        </p:nvSpPr>
        <p:spPr>
          <a:xfrm>
            <a:off x="1894610" y="5029200"/>
            <a:ext cx="6019800" cy="12954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Compte rendu à l’attention d’une personne.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Tribunal ni un moment pour les reproches.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Lieu pour les conversation</a:t>
            </a:r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9776E191-E09D-441D-8BC0-5D1738C75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3500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rré corné 20">
            <a:extLst>
              <a:ext uri="{FF2B5EF4-FFF2-40B4-BE49-F238E27FC236}">
                <a16:creationId xmlns:a16="http://schemas.microsoft.com/office/drawing/2014/main" id="{3852AE52-05C6-404D-9855-0DFCB507DE8B}"/>
              </a:ext>
            </a:extLst>
          </p:cNvPr>
          <p:cNvSpPr/>
          <p:nvPr/>
        </p:nvSpPr>
        <p:spPr>
          <a:xfrm>
            <a:off x="1246910" y="1461309"/>
            <a:ext cx="3657600" cy="15240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u="sng" dirty="0"/>
              <a:t>Participants :</a:t>
            </a:r>
          </a:p>
          <a:p>
            <a:pPr>
              <a:defRPr/>
            </a:pPr>
            <a:r>
              <a:rPr lang="fr-FR" sz="1600" dirty="0"/>
              <a:t>- Equipe de développement. (obligatoire)</a:t>
            </a:r>
          </a:p>
          <a:p>
            <a:pPr>
              <a:defRPr/>
            </a:pPr>
            <a:r>
              <a:rPr lang="fr-FR" sz="1600" dirty="0"/>
              <a:t>- </a:t>
            </a:r>
            <a:r>
              <a:rPr lang="fr-FR" sz="1600" dirty="0" err="1"/>
              <a:t>Scrum</a:t>
            </a:r>
            <a:r>
              <a:rPr lang="fr-FR" sz="1600" dirty="0"/>
              <a:t> Master (facultatif)</a:t>
            </a:r>
          </a:p>
          <a:p>
            <a:pPr>
              <a:defRPr/>
            </a:pPr>
            <a:r>
              <a:rPr lang="fr-FR" sz="1600" dirty="0"/>
              <a:t>- Product </a:t>
            </a:r>
            <a:r>
              <a:rPr lang="fr-FR" sz="1600" dirty="0" err="1"/>
              <a:t>Owner</a:t>
            </a:r>
            <a:r>
              <a:rPr lang="fr-FR" sz="1600" dirty="0"/>
              <a:t> (facultatif)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0004E2D-1F2E-4692-BD7E-2F411680532E}"/>
              </a:ext>
            </a:extLst>
          </p:cNvPr>
          <p:cNvSpPr/>
          <p:nvPr/>
        </p:nvSpPr>
        <p:spPr>
          <a:xfrm>
            <a:off x="2504210" y="3285606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Chaque jour</a:t>
            </a:r>
          </a:p>
        </p:txBody>
      </p:sp>
      <p:sp>
        <p:nvSpPr>
          <p:cNvPr id="2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daily</a:t>
            </a:r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 meeting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6234775A-7787-4737-AA4C-0D885C80694F}"/>
              </a:ext>
            </a:extLst>
          </p:cNvPr>
          <p:cNvSpPr/>
          <p:nvPr/>
        </p:nvSpPr>
        <p:spPr>
          <a:xfrm>
            <a:off x="2446713" y="5020887"/>
            <a:ext cx="6019800" cy="12954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Pour redéfinir le besoin.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Pour charger l’équipe.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0F03F043-15D2-407F-AAEE-BD544DB2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13" y="5135187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CB289B65-E2A3-4978-AEAB-76930E324018}"/>
              </a:ext>
            </a:extLst>
          </p:cNvPr>
          <p:cNvSpPr/>
          <p:nvPr/>
        </p:nvSpPr>
        <p:spPr>
          <a:xfrm>
            <a:off x="1379913" y="1210887"/>
            <a:ext cx="3505200" cy="19812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u="sng" dirty="0"/>
              <a:t>Participants :</a:t>
            </a:r>
          </a:p>
          <a:p>
            <a:pPr>
              <a:defRPr/>
            </a:pPr>
            <a:r>
              <a:rPr lang="fr-FR" sz="1600" dirty="0"/>
              <a:t>- Equipe de développement. (obligatoire)</a:t>
            </a:r>
          </a:p>
          <a:p>
            <a:pPr>
              <a:defRPr/>
            </a:pPr>
            <a:r>
              <a:rPr lang="fr-FR" sz="1600" dirty="0"/>
              <a:t>- </a:t>
            </a:r>
            <a:r>
              <a:rPr lang="fr-FR" sz="1600" dirty="0" err="1"/>
              <a:t>Scrum</a:t>
            </a:r>
            <a:r>
              <a:rPr lang="fr-FR" sz="1600" dirty="0"/>
              <a:t> Master (obligatoire)</a:t>
            </a:r>
          </a:p>
          <a:p>
            <a:pPr>
              <a:defRPr/>
            </a:pPr>
            <a:r>
              <a:rPr lang="fr-FR" sz="1600" dirty="0"/>
              <a:t>- Product </a:t>
            </a:r>
            <a:r>
              <a:rPr lang="fr-FR" sz="1600" dirty="0" err="1"/>
              <a:t>Owner</a:t>
            </a:r>
            <a:r>
              <a:rPr lang="fr-FR" sz="1600" dirty="0"/>
              <a:t> (obligatoire)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EC9645D-E5F5-4A88-B564-78FB12A791C5}"/>
              </a:ext>
            </a:extLst>
          </p:cNvPr>
          <p:cNvSpPr/>
          <p:nvPr/>
        </p:nvSpPr>
        <p:spPr>
          <a:xfrm>
            <a:off x="2446713" y="3534987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Début Sprint</a:t>
            </a: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B758827A-07FF-4A45-BF2E-10E6A865E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812265"/>
              </p:ext>
            </p:extLst>
          </p:nvPr>
        </p:nvGraphicFramePr>
        <p:xfrm>
          <a:off x="5456613" y="1325187"/>
          <a:ext cx="4572000" cy="346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sprint planning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F8DBDA3-6B0B-4FB4-8372-3318C0AC9529}"/>
              </a:ext>
            </a:extLst>
          </p:cNvPr>
          <p:cNvSpPr/>
          <p:nvPr/>
        </p:nvSpPr>
        <p:spPr>
          <a:xfrm>
            <a:off x="5931132" y="1452563"/>
            <a:ext cx="2743200" cy="6810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Réunion d’échange libre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26E604E-03A9-43DB-95BB-86AE6EAC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6372"/>
              </p:ext>
            </p:extLst>
          </p:nvPr>
        </p:nvGraphicFramePr>
        <p:xfrm>
          <a:off x="4940532" y="2492375"/>
          <a:ext cx="5083175" cy="1319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ym typeface="Wingdings" panose="05000000000000000000" pitchFamily="2" charset="2"/>
                        </a:rPr>
                        <a:t></a:t>
                      </a:r>
                      <a:endParaRPr lang="fr-FR" sz="18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ym typeface="Wingdings" panose="05000000000000000000" pitchFamily="2" charset="2"/>
                        </a:rPr>
                        <a:t></a:t>
                      </a:r>
                      <a:endParaRPr lang="fr-FR" sz="18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Action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fr-FR" sz="1600" dirty="0"/>
                        <a:t>Ce qui marche</a:t>
                      </a:r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Améliorer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Ce qui ne marche</a:t>
                      </a:r>
                      <a:r>
                        <a:rPr lang="fr-FR" sz="1600" baseline="0" dirty="0"/>
                        <a:t> pas</a:t>
                      </a:r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Agir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F54E2A5E-045F-4252-980A-BA0F46DF547B}"/>
              </a:ext>
            </a:extLst>
          </p:cNvPr>
          <p:cNvSpPr/>
          <p:nvPr/>
        </p:nvSpPr>
        <p:spPr>
          <a:xfrm>
            <a:off x="2425932" y="3863975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Fin Sprint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7CEB2B31-CB53-4AED-9B3D-860EC46CCD46}"/>
              </a:ext>
            </a:extLst>
          </p:cNvPr>
          <p:cNvSpPr/>
          <p:nvPr/>
        </p:nvSpPr>
        <p:spPr>
          <a:xfrm>
            <a:off x="1112521" y="1360487"/>
            <a:ext cx="2971800" cy="1763685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u="sng" dirty="0"/>
              <a:t>Participants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Equipe de développement.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err="1"/>
              <a:t>Scrum</a:t>
            </a:r>
            <a:r>
              <a:rPr lang="fr-FR" sz="1600" dirty="0"/>
              <a:t> Master.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Product </a:t>
            </a:r>
            <a:r>
              <a:rPr lang="fr-FR" sz="1600" dirty="0" err="1"/>
              <a:t>Owner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smtClean="0"/>
              <a:t>Contributeurs </a:t>
            </a:r>
            <a:r>
              <a:rPr lang="fr-FR" sz="1600" dirty="0"/>
              <a:t>métier.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Management.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40A650F-8119-4720-BB7B-BE25E67E63E2}"/>
              </a:ext>
            </a:extLst>
          </p:cNvPr>
          <p:cNvSpPr/>
          <p:nvPr/>
        </p:nvSpPr>
        <p:spPr>
          <a:xfrm>
            <a:off x="3187932" y="5638800"/>
            <a:ext cx="4800600" cy="6858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dirty="0"/>
              <a:t>N’est pas :</a:t>
            </a:r>
          </a:p>
          <a:p>
            <a:pPr algn="ctr">
              <a:defRPr/>
            </a:pPr>
            <a:r>
              <a:rPr lang="fr-FR" sz="1600" dirty="0"/>
              <a:t>- Une recherche du coupable.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D75C13-9AE9-4ACA-A581-56558CBFF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32" y="57150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08321246-EE2E-4A29-8980-603E2F215715}"/>
              </a:ext>
            </a:extLst>
          </p:cNvPr>
          <p:cNvSpPr/>
          <p:nvPr/>
        </p:nvSpPr>
        <p:spPr>
          <a:xfrm>
            <a:off x="6197832" y="4435475"/>
            <a:ext cx="2743200" cy="681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Les actions seront décidées et suivies </a:t>
            </a: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0DB3D14-DB56-486B-85E2-18543BE8B845}"/>
              </a:ext>
            </a:extLst>
          </p:cNvPr>
          <p:cNvSpPr/>
          <p:nvPr/>
        </p:nvSpPr>
        <p:spPr>
          <a:xfrm>
            <a:off x="7169382" y="3863975"/>
            <a:ext cx="800100" cy="36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La rétrospective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2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3D4C7876-CCA9-4170-9B97-15CE181A2DDC}"/>
              </a:ext>
            </a:extLst>
          </p:cNvPr>
          <p:cNvSpPr/>
          <p:nvPr/>
        </p:nvSpPr>
        <p:spPr>
          <a:xfrm>
            <a:off x="1677784" y="1295400"/>
            <a:ext cx="2971800" cy="21336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u="sng" dirty="0"/>
              <a:t>Participants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Equipe de développement.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err="1"/>
              <a:t>Scrum</a:t>
            </a:r>
            <a:r>
              <a:rPr lang="fr-FR" sz="1600" dirty="0"/>
              <a:t> Master.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Product </a:t>
            </a:r>
            <a:r>
              <a:rPr lang="fr-FR" sz="1600" dirty="0" err="1"/>
              <a:t>Owner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smtClean="0"/>
              <a:t>Contributeurs </a:t>
            </a:r>
            <a:r>
              <a:rPr lang="fr-FR" sz="1600" dirty="0"/>
              <a:t>métier.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Management.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3FC9743-8137-4BEE-A145-A4B733268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237120"/>
              </p:ext>
            </p:extLst>
          </p:nvPr>
        </p:nvGraphicFramePr>
        <p:xfrm>
          <a:off x="4649584" y="1470212"/>
          <a:ext cx="5334000" cy="38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4AC9CF56-B6C9-4031-911C-7A00C9F1B2AB}"/>
              </a:ext>
            </a:extLst>
          </p:cNvPr>
          <p:cNvSpPr/>
          <p:nvPr/>
        </p:nvSpPr>
        <p:spPr>
          <a:xfrm>
            <a:off x="2592184" y="3863975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</a:t>
            </a:r>
            <a:r>
              <a:rPr lang="fr-FR" sz="1400" dirty="0"/>
              <a:t> Fin Sprint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5DBFDD72-1E8C-4AD8-A5AD-F425C0A6649E}"/>
              </a:ext>
            </a:extLst>
          </p:cNvPr>
          <p:cNvSpPr/>
          <p:nvPr/>
        </p:nvSpPr>
        <p:spPr>
          <a:xfrm>
            <a:off x="2820784" y="5638800"/>
            <a:ext cx="6019800" cy="6858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dirty="0"/>
              <a:t>N’est pas :</a:t>
            </a:r>
          </a:p>
          <a:p>
            <a:pPr algn="ctr">
              <a:defRPr/>
            </a:pPr>
            <a:r>
              <a:rPr lang="fr-FR" sz="1600" dirty="0"/>
              <a:t>- Une recette pour ce qui marche uniquement.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4412AE-8DE5-45C4-AA1C-929F229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184" y="5772150"/>
            <a:ext cx="533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Sprint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review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7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927AD48B-AA36-4033-936F-6F6D02E8FC7D}"/>
              </a:ext>
            </a:extLst>
          </p:cNvPr>
          <p:cNvSpPr txBox="1">
            <a:spLocks/>
          </p:cNvSpPr>
          <p:nvPr/>
        </p:nvSpPr>
        <p:spPr bwMode="auto">
          <a:xfrm>
            <a:off x="942974" y="794392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smtClean="0">
                <a:solidFill>
                  <a:schemeClr val="accent3">
                    <a:lumMod val="75000"/>
                  </a:schemeClr>
                </a:solidFill>
              </a:rPr>
              <a:t>Quelque indicateurs</a:t>
            </a:r>
            <a:endParaRPr lang="fr-FR" altLang="fr-FR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A273D317-4F9A-4C2C-BD29-23AA5E842ECF}"/>
              </a:ext>
            </a:extLst>
          </p:cNvPr>
          <p:cNvSpPr/>
          <p:nvPr/>
        </p:nvSpPr>
        <p:spPr>
          <a:xfrm>
            <a:off x="762000" y="1587500"/>
            <a:ext cx="3048000" cy="838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Vélocité</a:t>
            </a:r>
            <a:r>
              <a:rPr lang="fr-FR" dirty="0"/>
              <a:t>: nb de points qu’une équipe produit par Sprint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FF9EA4-9043-4759-82D6-8367D59DE9A7}"/>
              </a:ext>
            </a:extLst>
          </p:cNvPr>
          <p:cNvSpPr/>
          <p:nvPr/>
        </p:nvSpPr>
        <p:spPr>
          <a:xfrm>
            <a:off x="1354138" y="2906713"/>
            <a:ext cx="3048000" cy="838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Fluidité</a:t>
            </a:r>
            <a:r>
              <a:rPr lang="fr-FR" dirty="0"/>
              <a:t>: délai entre la fin de développement d’une US et sa livraison en MEP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7CDB5947-A5CB-4370-A510-2CC4159C2144}"/>
              </a:ext>
            </a:extLst>
          </p:cNvPr>
          <p:cNvSpPr/>
          <p:nvPr/>
        </p:nvSpPr>
        <p:spPr>
          <a:xfrm>
            <a:off x="4729940" y="1672530"/>
            <a:ext cx="3931921" cy="1295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Qualité</a:t>
            </a:r>
            <a:r>
              <a:rPr lang="fr-FR" dirty="0"/>
              <a:t>: temps passé sur la correction des </a:t>
            </a:r>
            <a:r>
              <a:rPr lang="fr-FR" dirty="0" smtClean="0"/>
              <a:t>anomalies </a:t>
            </a:r>
            <a:r>
              <a:rPr lang="fr-FR" dirty="0"/>
              <a:t>sur le temps passé à développer de nouvelles fonctionnalités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72FF5D0C-FA6B-4BD9-8B2E-E4B61396CEFE}"/>
              </a:ext>
            </a:extLst>
          </p:cNvPr>
          <p:cNvSpPr/>
          <p:nvPr/>
        </p:nvSpPr>
        <p:spPr>
          <a:xfrm>
            <a:off x="762000" y="4476404"/>
            <a:ext cx="2438400" cy="9400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Moral de l’équipe</a:t>
            </a:r>
            <a:r>
              <a:rPr lang="fr-FR" dirty="0"/>
              <a:t>: mesuré par météo du sprint.</a:t>
            </a:r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8518203C-9316-4D4E-8CB8-98A7CA964BCE}"/>
              </a:ext>
            </a:extLst>
          </p:cNvPr>
          <p:cNvSpPr/>
          <p:nvPr/>
        </p:nvSpPr>
        <p:spPr>
          <a:xfrm>
            <a:off x="5664169" y="3426386"/>
            <a:ext cx="2063461" cy="534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Communication</a:t>
            </a:r>
            <a:endParaRPr lang="fr-FR" dirty="0"/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9D67252E-DEFA-4E0D-B7D5-1CA3B1FA6824}"/>
              </a:ext>
            </a:extLst>
          </p:cNvPr>
          <p:cNvSpPr/>
          <p:nvPr/>
        </p:nvSpPr>
        <p:spPr>
          <a:xfrm>
            <a:off x="4006473" y="4476404"/>
            <a:ext cx="2243311" cy="135282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Valeur produite </a:t>
            </a:r>
            <a:r>
              <a:rPr lang="fr-FR" dirty="0"/>
              <a:t>: nb de points de valeur produit par Sprint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8518203C-9316-4D4E-8CB8-98A7CA964BCE}"/>
              </a:ext>
            </a:extLst>
          </p:cNvPr>
          <p:cNvSpPr/>
          <p:nvPr/>
        </p:nvSpPr>
        <p:spPr>
          <a:xfrm>
            <a:off x="8429970" y="3266902"/>
            <a:ext cx="2426452" cy="7897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smtClean="0"/>
              <a:t>L’auto-organisation de l’équipe</a:t>
            </a:r>
            <a:endParaRPr lang="fr-FR" dirty="0"/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A273D317-4F9A-4C2C-BD29-23AA5E842ECF}"/>
              </a:ext>
            </a:extLst>
          </p:cNvPr>
          <p:cNvSpPr/>
          <p:nvPr/>
        </p:nvSpPr>
        <p:spPr>
          <a:xfrm>
            <a:off x="7055858" y="4476404"/>
            <a:ext cx="2748223" cy="12038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 smtClean="0"/>
              <a:t>Burndown</a:t>
            </a:r>
            <a:r>
              <a:rPr lang="fr-FR" b="1" dirty="0" smtClean="0"/>
              <a:t>/ </a:t>
            </a:r>
            <a:r>
              <a:rPr lang="fr-FR" b="1" dirty="0" err="1" smtClean="0"/>
              <a:t>Burnup</a:t>
            </a:r>
            <a:r>
              <a:rPr lang="fr-FR" b="1" dirty="0" smtClean="0"/>
              <a:t> chart</a:t>
            </a:r>
            <a:r>
              <a:rPr lang="fr-FR" dirty="0" smtClean="0"/>
              <a:t> : un </a:t>
            </a:r>
            <a:r>
              <a:rPr lang="fr-FR" dirty="0"/>
              <a:t>graphique indiquant l’évolution du </a:t>
            </a:r>
            <a:r>
              <a:rPr lang="fr-FR" dirty="0" smtClean="0"/>
              <a:t>sprint.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01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72440" y="199663"/>
            <a:ext cx="10515600" cy="5666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Atelier Vision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88" y="2274822"/>
            <a:ext cx="5837853" cy="43783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766355"/>
            <a:ext cx="6108216" cy="46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82F3C48-FDDD-4A21-A78A-3876F6AF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40" y="382421"/>
            <a:ext cx="10479616" cy="561975"/>
          </a:xfrm>
        </p:spPr>
        <p:txBody>
          <a:bodyPr>
            <a:normAutofit fontScale="90000"/>
          </a:bodyPr>
          <a:lstStyle/>
          <a:p>
            <a:pPr algn="r"/>
            <a:r>
              <a:rPr lang="fr-FR" dirty="0">
                <a:solidFill>
                  <a:srgbClr val="CC0000"/>
                </a:solidFill>
              </a:rPr>
              <a:t>LEAN CANVAS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5D57F558-1D8E-4BB1-854E-044ADB6C258E}"/>
              </a:ext>
            </a:extLst>
          </p:cNvPr>
          <p:cNvSpPr/>
          <p:nvPr/>
        </p:nvSpPr>
        <p:spPr>
          <a:xfrm>
            <a:off x="1567962" y="5062016"/>
            <a:ext cx="4398041" cy="133840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Moyens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E47513E8-ADBB-4E5B-A82D-5E65DDA5535D}"/>
              </a:ext>
            </a:extLst>
          </p:cNvPr>
          <p:cNvSpPr/>
          <p:nvPr/>
        </p:nvSpPr>
        <p:spPr>
          <a:xfrm>
            <a:off x="5966003" y="5062016"/>
            <a:ext cx="4398041" cy="133840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Gains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7C00BABA-1617-4D48-A7D7-A0996E4B279E}"/>
              </a:ext>
            </a:extLst>
          </p:cNvPr>
          <p:cNvSpPr/>
          <p:nvPr/>
        </p:nvSpPr>
        <p:spPr>
          <a:xfrm>
            <a:off x="1590727" y="1086156"/>
            <a:ext cx="1742027" cy="397585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Besoins</a:t>
            </a:r>
            <a:endParaRPr lang="en-US" sz="14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C81A3549-B8C5-41D1-9356-C04531F56990}"/>
              </a:ext>
            </a:extLst>
          </p:cNvPr>
          <p:cNvSpPr/>
          <p:nvPr/>
        </p:nvSpPr>
        <p:spPr>
          <a:xfrm>
            <a:off x="3332754" y="1086156"/>
            <a:ext cx="1764792" cy="169706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Solutions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03B73B11-0530-424D-92F3-75689C770515}"/>
              </a:ext>
            </a:extLst>
          </p:cNvPr>
          <p:cNvSpPr/>
          <p:nvPr/>
        </p:nvSpPr>
        <p:spPr>
          <a:xfrm>
            <a:off x="3332754" y="2783219"/>
            <a:ext cx="1764792" cy="22787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Critères</a:t>
            </a:r>
            <a: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de </a:t>
            </a:r>
            <a:b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succès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20A793C3-33DC-4527-85BC-1BB2A9A64F93}"/>
              </a:ext>
            </a:extLst>
          </p:cNvPr>
          <p:cNvSpPr/>
          <p:nvPr/>
        </p:nvSpPr>
        <p:spPr>
          <a:xfrm>
            <a:off x="5096044" y="1086156"/>
            <a:ext cx="1738416" cy="397585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Proposition de </a:t>
            </a:r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valeur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71B7D3F7-9817-47E3-8CFE-D85B8A85A4B8}"/>
              </a:ext>
            </a:extLst>
          </p:cNvPr>
          <p:cNvSpPr/>
          <p:nvPr/>
        </p:nvSpPr>
        <p:spPr>
          <a:xfrm>
            <a:off x="6834460" y="1086156"/>
            <a:ext cx="1764792" cy="198792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Avantage</a:t>
            </a:r>
            <a:r>
              <a:rPr lang="en-US" sz="14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concurrentiel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A0A7B5E8-F2E6-4AA3-BE18-CDBAEEEE9E1A}"/>
              </a:ext>
            </a:extLst>
          </p:cNvPr>
          <p:cNvSpPr/>
          <p:nvPr/>
        </p:nvSpPr>
        <p:spPr>
          <a:xfrm>
            <a:off x="6834460" y="3074085"/>
            <a:ext cx="1764792" cy="198792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Canaux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9FE7CEE5-0C60-4AE8-883D-C80B731C61DA}"/>
              </a:ext>
            </a:extLst>
          </p:cNvPr>
          <p:cNvSpPr/>
          <p:nvPr/>
        </p:nvSpPr>
        <p:spPr>
          <a:xfrm>
            <a:off x="8599252" y="1086156"/>
            <a:ext cx="1764792" cy="397585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Utilisateurs</a:t>
            </a:r>
            <a:endParaRPr lang="en-US" sz="12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C7A39D13-89CF-4E3C-8F27-03C8F9CBA95F}"/>
              </a:ext>
            </a:extLst>
          </p:cNvPr>
          <p:cNvSpPr/>
          <p:nvPr/>
        </p:nvSpPr>
        <p:spPr>
          <a:xfrm>
            <a:off x="1567962" y="1086156"/>
            <a:ext cx="8796082" cy="531426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CC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12713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522E46-5E46-46F2-AED8-296180433F04}"/>
              </a:ext>
            </a:extLst>
          </p:cNvPr>
          <p:cNvSpPr/>
          <p:nvPr/>
        </p:nvSpPr>
        <p:spPr>
          <a:xfrm>
            <a:off x="9858229" y="1186962"/>
            <a:ext cx="396698" cy="396698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6C778A-5206-4D02-B2E7-089EA553D6AA}"/>
              </a:ext>
            </a:extLst>
          </p:cNvPr>
          <p:cNvSpPr/>
          <p:nvPr/>
        </p:nvSpPr>
        <p:spPr>
          <a:xfrm>
            <a:off x="2879921" y="1117666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C4BC53-B092-4AFF-8C92-220EB2703B31}"/>
              </a:ext>
            </a:extLst>
          </p:cNvPr>
          <p:cNvSpPr/>
          <p:nvPr/>
        </p:nvSpPr>
        <p:spPr>
          <a:xfrm>
            <a:off x="6425044" y="1117666"/>
            <a:ext cx="369593" cy="369593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08F24C-606B-4482-99F9-407426514154}"/>
              </a:ext>
            </a:extLst>
          </p:cNvPr>
          <p:cNvSpPr/>
          <p:nvPr/>
        </p:nvSpPr>
        <p:spPr>
          <a:xfrm>
            <a:off x="4594871" y="1108011"/>
            <a:ext cx="388902" cy="388902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8F14554-EC58-46C3-B0D0-07BBBAF88460}"/>
              </a:ext>
            </a:extLst>
          </p:cNvPr>
          <p:cNvSpPr/>
          <p:nvPr/>
        </p:nvSpPr>
        <p:spPr>
          <a:xfrm>
            <a:off x="9858229" y="5162821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14C646-BF41-424D-8D3B-A7DEB94288CD}"/>
              </a:ext>
            </a:extLst>
          </p:cNvPr>
          <p:cNvSpPr/>
          <p:nvPr/>
        </p:nvSpPr>
        <p:spPr>
          <a:xfrm>
            <a:off x="5425517" y="5162820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808841-4D95-4602-BA94-6B2C542B79E0}"/>
              </a:ext>
            </a:extLst>
          </p:cNvPr>
          <p:cNvSpPr/>
          <p:nvPr/>
        </p:nvSpPr>
        <p:spPr>
          <a:xfrm>
            <a:off x="4665496" y="2898380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B527DF-335B-4C8E-8D12-8D5D327846C1}"/>
              </a:ext>
            </a:extLst>
          </p:cNvPr>
          <p:cNvSpPr/>
          <p:nvPr/>
        </p:nvSpPr>
        <p:spPr>
          <a:xfrm>
            <a:off x="8134854" y="1126593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B52744-B4FC-4194-A085-432A478AECB0}"/>
              </a:ext>
            </a:extLst>
          </p:cNvPr>
          <p:cNvSpPr/>
          <p:nvPr/>
        </p:nvSpPr>
        <p:spPr>
          <a:xfrm>
            <a:off x="8134854" y="3110891"/>
            <a:ext cx="396697" cy="396697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D597E-CF7A-4E83-AB7D-A9252688F6EB}"/>
              </a:ext>
            </a:extLst>
          </p:cNvPr>
          <p:cNvSpPr txBox="1"/>
          <p:nvPr/>
        </p:nvSpPr>
        <p:spPr>
          <a:xfrm>
            <a:off x="1590727" y="1594916"/>
            <a:ext cx="19025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 life balance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Promouvoir les produits de la banque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One stop shop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Gain 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temps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fr-FR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Pouvoir d’achat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Réduction/ Gain d’argent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Commodité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Facilité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Sécurité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Drainer du trafic 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Transparence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6B8D4-6F0B-4D15-A49C-75B152239027}"/>
              </a:ext>
            </a:extLst>
          </p:cNvPr>
          <p:cNvSpPr txBox="1"/>
          <p:nvPr/>
        </p:nvSpPr>
        <p:spPr>
          <a:xfrm>
            <a:off x="8639075" y="1725420"/>
            <a:ext cx="16158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Offreur/ demandeur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Client/ non client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Jeune actifs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Working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 girls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Professionnels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Startuppeurs</a:t>
            </a:r>
            <a:endParaRPr lang="fr-FR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Marchands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ERM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MRE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Administrations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Fonctionnaires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BA77F8-E193-494F-B127-562DCFC95FF5}"/>
              </a:ext>
            </a:extLst>
          </p:cNvPr>
          <p:cNvSpPr txBox="1"/>
          <p:nvPr/>
        </p:nvSpPr>
        <p:spPr>
          <a:xfrm>
            <a:off x="1689466" y="5344351"/>
            <a:ext cx="232639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Moyens IT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Equipe produit dédiée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Budget communication et marketing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F2527B-8489-48D8-866B-BED91D1C4806}"/>
              </a:ext>
            </a:extLst>
          </p:cNvPr>
          <p:cNvSpPr txBox="1"/>
          <p:nvPr/>
        </p:nvSpPr>
        <p:spPr>
          <a:xfrm>
            <a:off x="3886200" y="5439345"/>
            <a:ext cx="1936013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Offreurs intéressés 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Partenariats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D76428-12EE-4837-AD2E-405C511728E1}"/>
              </a:ext>
            </a:extLst>
          </p:cNvPr>
          <p:cNvSpPr txBox="1"/>
          <p:nvPr/>
        </p:nvSpPr>
        <p:spPr>
          <a:xfrm>
            <a:off x="5038595" y="1778676"/>
            <a:ext cx="1918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Expérience client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Politique promotionnelle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Animation par saison et par thème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Regroupement produit bancaire et extra-bancaire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Moyens de paiement innovent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Souscription à distance de produit bancaire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A120EB-733D-472B-A6F2-A80D20B5C07C}"/>
              </a:ext>
            </a:extLst>
          </p:cNvPr>
          <p:cNvSpPr txBox="1"/>
          <p:nvPr/>
        </p:nvSpPr>
        <p:spPr>
          <a:xfrm>
            <a:off x="6046982" y="5452072"/>
            <a:ext cx="1936013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Usage de la carte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Image de marque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Ventes croisées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Data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D742CB-235A-49BC-ACD0-E8D0FCD597ED}"/>
              </a:ext>
            </a:extLst>
          </p:cNvPr>
          <p:cNvSpPr txBox="1"/>
          <p:nvPr/>
        </p:nvSpPr>
        <p:spPr>
          <a:xfrm>
            <a:off x="7697447" y="5452072"/>
            <a:ext cx="2235695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Expérience unique</a:t>
            </a: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PNB +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Fidélisation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Gagner en part de marché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4DAD3C-B2FD-42B1-B654-67C9194F97E0}"/>
              </a:ext>
            </a:extLst>
          </p:cNvPr>
          <p:cNvSpPr txBox="1"/>
          <p:nvPr/>
        </p:nvSpPr>
        <p:spPr>
          <a:xfrm>
            <a:off x="6801225" y="1641692"/>
            <a:ext cx="1887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Notoriété 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Pédagogie et accompagnement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EER à distance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Crédibilité de la banque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Produits bancaires et non bancaire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1E7534-F7E8-4334-9E1D-18F1A0DB6172}"/>
              </a:ext>
            </a:extLst>
          </p:cNvPr>
          <p:cNvSpPr txBox="1"/>
          <p:nvPr/>
        </p:nvSpPr>
        <p:spPr>
          <a:xfrm>
            <a:off x="6812597" y="3383319"/>
            <a:ext cx="1864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Web responsive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Réseaux sociaux</a:t>
            </a: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Agence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Sogetel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Campus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universitaures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Salon/ Forum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Street marketing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7577A9-2285-49CB-8E20-F69E3174604E}"/>
              </a:ext>
            </a:extLst>
          </p:cNvPr>
          <p:cNvSpPr txBox="1"/>
          <p:nvPr/>
        </p:nvSpPr>
        <p:spPr>
          <a:xfrm>
            <a:off x="3334530" y="3258358"/>
            <a:ext cx="187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Paiement vignette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Ratio = Trans/trafic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+ de paiement par carte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Trafic plus important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Placement de produit 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395607-0C06-4084-822A-7D8DAD95CD6C}"/>
              </a:ext>
            </a:extLst>
          </p:cNvPr>
          <p:cNvSpPr txBox="1"/>
          <p:nvPr/>
        </p:nvSpPr>
        <p:spPr>
          <a:xfrm>
            <a:off x="3315755" y="1406989"/>
            <a:ext cx="1850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Solution de gestion de budget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fr-FR" sz="1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Gains et récompenses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Programme de fidélité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Paiement sécuris</a:t>
            </a:r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é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Système de panier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- Paiement de facture</a:t>
            </a:r>
            <a:endParaRPr lang="fr-FR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Atelier Persona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33" y="766355"/>
            <a:ext cx="7867741" cy="561842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9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u numéro de diapositive 1"/>
          <p:cNvSpPr txBox="1">
            <a:spLocks/>
          </p:cNvSpPr>
          <p:nvPr/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B19A0B-8C50-4048-A665-D286D421270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4398" y="1878455"/>
            <a:ext cx="97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méthodes agiles</a:t>
            </a:r>
            <a:r>
              <a:rPr lang="fr-FR" dirty="0"/>
              <a:t> sont des groupes de pratiques de pilotage et de réalisation de projets. </a:t>
            </a:r>
          </a:p>
        </p:txBody>
      </p:sp>
      <p:sp>
        <p:nvSpPr>
          <p:cNvPr id="7" name="Flèche droite 6"/>
          <p:cNvSpPr/>
          <p:nvPr/>
        </p:nvSpPr>
        <p:spPr>
          <a:xfrm>
            <a:off x="897774" y="3940233"/>
            <a:ext cx="10241281" cy="56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 startAt="1991"/>
            </a:pPr>
            <a:r>
              <a:rPr lang="fr-FR" dirty="0" smtClean="0"/>
              <a:t>                                1995                            1999                                2001                       2005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398" y="3006891"/>
            <a:ext cx="1521231" cy="82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développement rapide d’application (RAD)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2783262" y="4554929"/>
            <a:ext cx="1645920" cy="82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Dynamic</a:t>
            </a:r>
            <a:r>
              <a:rPr lang="fr-FR" sz="1200" dirty="0" smtClean="0"/>
              <a:t> </a:t>
            </a:r>
            <a:r>
              <a:rPr lang="fr-FR" sz="1200" dirty="0" err="1" smtClean="0"/>
              <a:t>systems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</a:t>
            </a:r>
            <a:r>
              <a:rPr lang="fr-FR" sz="1200" dirty="0" err="1" smtClean="0"/>
              <a:t>method</a:t>
            </a:r>
            <a:r>
              <a:rPr lang="fr-FR" sz="1200" dirty="0" smtClean="0"/>
              <a:t> (DSDM) 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3140939" y="2984265"/>
            <a:ext cx="1489287" cy="822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présenté </a:t>
            </a:r>
            <a:r>
              <a:rPr lang="fr-FR" sz="1200" dirty="0"/>
              <a:t>par Ken </a:t>
            </a:r>
            <a:r>
              <a:rPr lang="fr-FR" sz="1200" dirty="0" err="1"/>
              <a:t>Schwaber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7519092" y="4597298"/>
            <a:ext cx="1500217" cy="822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publié </a:t>
            </a:r>
            <a:r>
              <a:rPr lang="fr-FR" sz="1200" dirty="0"/>
              <a:t>par Jeff Sutherland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60719" y="2984265"/>
            <a:ext cx="1356359" cy="840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Extreme</a:t>
            </a:r>
            <a:r>
              <a:rPr lang="fr-FR" sz="1200" dirty="0" smtClean="0"/>
              <a:t> </a:t>
            </a:r>
            <a:r>
              <a:rPr lang="fr-FR" sz="1200" dirty="0" err="1" smtClean="0"/>
              <a:t>programming</a:t>
            </a:r>
            <a:r>
              <a:rPr lang="fr-FR" sz="1200" dirty="0" smtClean="0"/>
              <a:t> par Kent Beck</a:t>
            </a:r>
            <a:endParaRPr lang="fr-FR" sz="1200" dirty="0"/>
          </a:p>
        </p:txBody>
      </p:sp>
      <p:sp>
        <p:nvSpPr>
          <p:cNvPr id="13" name="Rectangle 12"/>
          <p:cNvSpPr/>
          <p:nvPr/>
        </p:nvSpPr>
        <p:spPr>
          <a:xfrm>
            <a:off x="914398" y="4571102"/>
            <a:ext cx="1363289" cy="822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conçu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7888777" y="2975007"/>
            <a:ext cx="1429790" cy="8455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Manifeste Agile publié</a:t>
            </a:r>
            <a:endParaRPr lang="fr-FR" sz="1200" dirty="0"/>
          </a:p>
        </p:txBody>
      </p:sp>
      <p:sp>
        <p:nvSpPr>
          <p:cNvPr id="15" name="Rectangle 14"/>
          <p:cNvSpPr/>
          <p:nvPr/>
        </p:nvSpPr>
        <p:spPr>
          <a:xfrm>
            <a:off x="4865716" y="4554024"/>
            <a:ext cx="1356359" cy="840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Feature</a:t>
            </a:r>
            <a:r>
              <a:rPr lang="fr-FR" sz="1200" dirty="0" smtClean="0"/>
              <a:t> </a:t>
            </a:r>
            <a:r>
              <a:rPr lang="fr-FR" sz="1200" dirty="0" err="1" smtClean="0"/>
              <a:t>Driven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(FDD)</a:t>
            </a:r>
            <a:endParaRPr lang="fr-FR" sz="120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1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0040" y="382421"/>
            <a:ext cx="10479616" cy="561975"/>
          </a:xfrm>
        </p:spPr>
        <p:txBody>
          <a:bodyPr>
            <a:noAutofit/>
          </a:bodyPr>
          <a:lstStyle/>
          <a:p>
            <a:pPr algn="r"/>
            <a:r>
              <a:rPr lang="fr-FR" sz="5400" dirty="0">
                <a:solidFill>
                  <a:srgbClr val="CC0000"/>
                </a:solidFill>
              </a:rPr>
              <a:t>Fiche persona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752444" y="6396844"/>
            <a:ext cx="315911" cy="315911"/>
          </a:xfrm>
        </p:spPr>
        <p:txBody>
          <a:bodyPr/>
          <a:lstStyle/>
          <a:p>
            <a:pPr>
              <a:defRPr/>
            </a:pPr>
            <a:fld id="{0CF0C1BB-6E00-4BAA-B7F5-AD2746EEB444}" type="slidenum">
              <a:rPr lang="fr-FR" sz="1400" smtClean="0">
                <a:latin typeface="Open Sans" panose="020B0606030504020204"/>
              </a:rPr>
              <a:pPr>
                <a:defRPr/>
              </a:pPr>
              <a:t>20</a:t>
            </a:fld>
            <a:endParaRPr lang="fr-FR" sz="1400" dirty="0">
              <a:latin typeface="Open Sans" panose="020B0606030504020204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01073" y="1159933"/>
            <a:ext cx="2553527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444414" y="1159933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244600" y="3115732"/>
            <a:ext cx="1681828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192780" y="3115733"/>
            <a:ext cx="2967068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426200" y="3115733"/>
            <a:ext cx="2828214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644230" y="1159933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644230" y="1752500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644230" y="2345067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244600" y="5063066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44414" y="5063066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9644230" y="3115732"/>
            <a:ext cx="1363134" cy="3564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744987" y="987967"/>
            <a:ext cx="9365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Identité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556095" y="975267"/>
            <a:ext cx="14627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Personnalité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342752" y="2931066"/>
            <a:ext cx="973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Citation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521901" y="1237191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521901" y="1829758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521901" y="2422325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259841" y="2939534"/>
            <a:ext cx="1159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Objectifs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472940" y="2939534"/>
            <a:ext cx="10479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Craintes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9680084" y="2939534"/>
            <a:ext cx="11064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Marques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356281" y="4886867"/>
            <a:ext cx="154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Technologies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56095" y="4886867"/>
            <a:ext cx="870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Divers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01073" y="1198509"/>
            <a:ext cx="25535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Ali,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40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ans,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Bouskoura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Marié 2 enfants</a:t>
            </a: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HEM,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Resp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. partenariat chez un Renauld </a:t>
            </a: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Salaire = 60% fixe + 40% commission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519801" y="1271460"/>
            <a:ext cx="37304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Extraverti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Epicurien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- 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débrouillard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Opportuniste – Pas froid aux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yeux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 aime les voitures – Caractère fort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9753891" y="1222045"/>
            <a:ext cx="1423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Réussite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9753891" y="1814612"/>
            <a:ext cx="1537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Frime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84220" y="3308866"/>
            <a:ext cx="29789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Augmenter ses gains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Etre à la page </a:t>
            </a: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Maximiser ses ventes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Acheter villa/ Bonne école pour les enfants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404839" y="3195991"/>
            <a:ext cx="3044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Ne pas atteindre ses objectifs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Perdre sa position sociale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Se faire licencier</a:t>
            </a: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Ne pas encaisser après une vente</a:t>
            </a:r>
          </a:p>
          <a:p>
            <a:pPr marL="85725" indent="-85725">
              <a:spcAft>
                <a:spcPts val="600"/>
              </a:spcAft>
              <a:buFontTx/>
              <a:buChar char="-"/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Avoir de la concurrence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519802" y="5427133"/>
            <a:ext cx="3730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Voyage 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Boite de nuit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Music 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Visite de la famille – Café avec copains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Foot 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Bon plan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9753891" y="2405791"/>
            <a:ext cx="1253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HIHA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1327902" y="5286007"/>
            <a:ext cx="357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Iphone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X – Twitter–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Linked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in 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Facebook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Booking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Aliexpress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Hmizates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9611629" y="3319321"/>
            <a:ext cx="1537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Guess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Tissot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Massimo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Duttu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City Sport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Sport Plazza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327903" y="3366128"/>
            <a:ext cx="1695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« 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</a:rPr>
              <a:t>Lli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</a:rPr>
              <a:t> Z’3am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</a:rPr>
              <a:t>akol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</a:rPr>
              <a:t> l’7am»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5" name="Picture 14" descr="Résultat de recherche d'images pour &quot;instagram p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986" y="6073041"/>
            <a:ext cx="327608" cy="3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Résultat de recherche d'images pour &quot;linkedin p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35" y="6073313"/>
            <a:ext cx="343875" cy="3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Résultat de recherche d'images pour &quot;facebook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16" y="6081446"/>
            <a:ext cx="327608" cy="3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logo twitter noir et blanc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87" y="6069445"/>
            <a:ext cx="351896" cy="3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9" y="382421"/>
            <a:ext cx="1831870" cy="25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752444" y="6396844"/>
            <a:ext cx="315911" cy="315911"/>
          </a:xfrm>
        </p:spPr>
        <p:txBody>
          <a:bodyPr/>
          <a:lstStyle/>
          <a:p>
            <a:pPr>
              <a:defRPr/>
            </a:pPr>
            <a:fld id="{0CF0C1BB-6E00-4BAA-B7F5-AD2746EEB444}" type="slidenum">
              <a:rPr lang="fr-FR" sz="1400" smtClean="0">
                <a:latin typeface="Open Sans" panose="020B0606030504020204"/>
              </a:rPr>
              <a:pPr>
                <a:defRPr/>
              </a:pPr>
              <a:t>21</a:t>
            </a:fld>
            <a:endParaRPr lang="fr-FR" sz="1400" dirty="0">
              <a:latin typeface="Open Sans" panose="020B0606030504020204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01073" y="1159933"/>
            <a:ext cx="2553527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444414" y="1159933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244600" y="3115732"/>
            <a:ext cx="1681828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192780" y="3115733"/>
            <a:ext cx="2967068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426200" y="3115733"/>
            <a:ext cx="2828214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644230" y="1159933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644230" y="1752500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644230" y="2345067"/>
            <a:ext cx="1363134" cy="432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244600" y="5063066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61690" y="4930576"/>
            <a:ext cx="3810000" cy="16086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9644230" y="3115732"/>
            <a:ext cx="1363134" cy="3564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744987" y="987967"/>
            <a:ext cx="9365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Identité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556095" y="975267"/>
            <a:ext cx="14627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Personnalité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342752" y="2931066"/>
            <a:ext cx="973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Citation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521901" y="1237191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521901" y="1829758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521901" y="2422325"/>
            <a:ext cx="316366" cy="2774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#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259841" y="2939534"/>
            <a:ext cx="1159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Objectifs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472940" y="2939534"/>
            <a:ext cx="10479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Craintes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9680084" y="2939534"/>
            <a:ext cx="11064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Marques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356281" y="4886867"/>
            <a:ext cx="154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Technologies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556095" y="4886867"/>
            <a:ext cx="870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Divers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17125" y="1265472"/>
            <a:ext cx="255352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Sophia , 30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ans</a:t>
            </a: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Mariée,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2 enfants</a:t>
            </a: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Casablanca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Fondatrice et directrice d’une agence de communication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519801" y="1271460"/>
            <a:ext cx="37304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Travailleuse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Ambitieuse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Branchée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 Impatiente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 Un peu nerveuse – Adore les choses bien faites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9753891" y="1222045"/>
            <a:ext cx="1423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Joie de vivre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9753891" y="1814612"/>
            <a:ext cx="1537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Ambition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84220" y="3186071"/>
            <a:ext cx="297897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Assurer la pérennité de son agence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Se faire de l’argent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Assurer l’épanouissement de ses enfants en gardant du temps pour eux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Se faire plaisir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Trouver des bons plans pour satisfaire ses besoins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481788" y="3348176"/>
            <a:ext cx="277727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Etre fauchée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5725" indent="-85725">
              <a:spcAft>
                <a:spcPts val="300"/>
              </a:spcAft>
              <a:buFontTx/>
              <a:buChar char="-"/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Manquer de temps pour réaliser ses objectifs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427138" y="5282940"/>
            <a:ext cx="3895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Compte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paypal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 cartes de paiement diverses – Compte révolu 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Vigilente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et accorde de l’importance à la sécurité – Manque de temps pour ses diverses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reponsabilités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9715863" y="2406693"/>
            <a:ext cx="1643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</a:rPr>
              <a:t>Stressée/ Pressée</a:t>
            </a:r>
            <a:endParaRPr lang="fr-F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1327902" y="5286007"/>
            <a:ext cx="3726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Plateforme mobile et web nationales et internationales 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Wallet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 QR code 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E-bay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–E-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dreams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Vente privée 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Hmizates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9703997" y="3420404"/>
            <a:ext cx="153799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MAC 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Uterque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Massimo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dutti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Tommy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BMCE</a:t>
            </a: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Restaurant branchés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203979" y="3226130"/>
            <a:ext cx="176797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« 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Si vous pensez que l’aventure est dangereuse, essayez la routine, elle est mortelle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» </a:t>
            </a:r>
          </a:p>
          <a:p>
            <a:pPr>
              <a:spcAft>
                <a:spcPts val="600"/>
              </a:spcAft>
            </a:pPr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</a:rPr>
              <a:t>P. </a:t>
            </a:r>
            <a:r>
              <a:rPr lang="fr-FR" sz="1400" dirty="0" err="1" smtClean="0">
                <a:solidFill>
                  <a:schemeClr val="bg2">
                    <a:lumMod val="50000"/>
                  </a:schemeClr>
                </a:solidFill>
              </a:rPr>
              <a:t>Cuelho</a:t>
            </a:r>
            <a:endParaRPr lang="fr-F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5" name="Picture 14" descr="Résultat de recherche d'images pour &quot;instagram p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986" y="6073041"/>
            <a:ext cx="327608" cy="3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Résultat de recherche d'images pour &quot;linkedin p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35" y="6073313"/>
            <a:ext cx="343875" cy="3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Résultat de recherche d'images pour &quot;facebook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16" y="6081446"/>
            <a:ext cx="327608" cy="3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logo twitter noir et blanc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87" y="6069445"/>
            <a:ext cx="351896" cy="3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9" y="447869"/>
            <a:ext cx="1852198" cy="2472422"/>
          </a:xfrm>
          <a:prstGeom prst="rect">
            <a:avLst/>
          </a:prstGeom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920040" y="382421"/>
            <a:ext cx="10479616" cy="561975"/>
          </a:xfrm>
        </p:spPr>
        <p:txBody>
          <a:bodyPr>
            <a:noAutofit/>
          </a:bodyPr>
          <a:lstStyle/>
          <a:p>
            <a:pPr algn="r"/>
            <a:r>
              <a:rPr lang="fr-FR" sz="5400" dirty="0">
                <a:solidFill>
                  <a:srgbClr val="CC0000"/>
                </a:solidFill>
              </a:rPr>
              <a:t>Fiche persona</a:t>
            </a:r>
          </a:p>
        </p:txBody>
      </p:sp>
    </p:spTree>
    <p:extLst>
      <p:ext uri="{BB962C8B-B14F-4D97-AF65-F5344CB8AC3E}">
        <p14:creationId xmlns:p14="http://schemas.microsoft.com/office/powerpoint/2010/main" val="16369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8" y="241069"/>
            <a:ext cx="6184668" cy="39241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229" y="2960283"/>
            <a:ext cx="6638925" cy="3381375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920040" y="382421"/>
            <a:ext cx="10479616" cy="561975"/>
          </a:xfrm>
        </p:spPr>
        <p:txBody>
          <a:bodyPr>
            <a:noAutofit/>
          </a:bodyPr>
          <a:lstStyle/>
          <a:p>
            <a:pPr algn="r"/>
            <a:r>
              <a:rPr lang="fr-FR" sz="5400" dirty="0" smtClean="0">
                <a:solidFill>
                  <a:srgbClr val="CC0000"/>
                </a:solidFill>
              </a:rPr>
              <a:t>Story MAP</a:t>
            </a:r>
            <a:endParaRPr lang="fr-FR" sz="5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42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82" y="1424421"/>
            <a:ext cx="9258300" cy="4591050"/>
          </a:xfrm>
          <a:prstGeom prst="rect">
            <a:avLst/>
          </a:prstGeom>
        </p:spPr>
      </p:pic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Etre motivé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6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Eviter le stress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538750" y="1953491"/>
            <a:ext cx="2651760" cy="2585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Citez les sources de stress pour vous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24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object 3"/>
          <p:cNvSpPr txBox="1"/>
          <p:nvPr/>
        </p:nvSpPr>
        <p:spPr>
          <a:xfrm>
            <a:off x="745068" y="2720544"/>
            <a:ext cx="5825066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8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b="1" spc="-210" dirty="0">
                <a:solidFill>
                  <a:srgbClr val="585858"/>
                </a:solidFill>
                <a:latin typeface="Arial"/>
                <a:cs typeface="Arial"/>
              </a:rPr>
              <a:t>mauvais </a:t>
            </a:r>
            <a:r>
              <a:rPr sz="1600" b="1" spc="-180" dirty="0">
                <a:solidFill>
                  <a:srgbClr val="585858"/>
                </a:solidFill>
                <a:latin typeface="Arial"/>
                <a:cs typeface="Arial"/>
              </a:rPr>
              <a:t>exemple</a:t>
            </a:r>
            <a:r>
              <a:rPr sz="16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27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tant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qu'Utilisateur,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souhaiterai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acheter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items 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mon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panier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afin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1600" spc="-3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collection.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4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1600" b="1" spc="-250" dirty="0">
                <a:solidFill>
                  <a:srgbClr val="585858"/>
                </a:solidFill>
                <a:latin typeface="Arial"/>
                <a:cs typeface="Arial"/>
              </a:rPr>
              <a:t>bons </a:t>
            </a:r>
            <a:r>
              <a:rPr sz="1600" b="1" spc="-210" dirty="0">
                <a:solidFill>
                  <a:srgbClr val="585858"/>
                </a:solidFill>
                <a:latin typeface="Arial"/>
                <a:cs typeface="Arial"/>
              </a:rPr>
              <a:t>exemples</a:t>
            </a:r>
            <a:r>
              <a:rPr sz="1600" b="1" spc="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buFont typeface="Wingdings"/>
              <a:buChar char=""/>
              <a:tabLst>
                <a:tab pos="469900" algn="l"/>
                <a:tab pos="470534" algn="l"/>
                <a:tab pos="894715" algn="l"/>
                <a:tab pos="2551430" algn="l"/>
                <a:tab pos="3728085" algn="l"/>
                <a:tab pos="4252595" algn="l"/>
                <a:tab pos="5148580" algn="l"/>
                <a:tab pos="5641340" algn="l"/>
                <a:tab pos="640905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600" spc="-220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6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ms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nier 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carte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Visa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buFont typeface="Wingdings"/>
              <a:buChar char=""/>
              <a:tabLst>
                <a:tab pos="469900" algn="l"/>
                <a:tab pos="470534" algn="l"/>
                <a:tab pos="894715" algn="l"/>
                <a:tab pos="2551430" algn="l"/>
                <a:tab pos="3728085" algn="l"/>
                <a:tab pos="4252595" algn="l"/>
                <a:tab pos="5148580" algn="l"/>
                <a:tab pos="5641340" algn="l"/>
                <a:tab pos="640905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600" spc="-220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6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ms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nier 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avec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245" dirty="0">
                <a:solidFill>
                  <a:srgbClr val="585858"/>
                </a:solidFill>
                <a:latin typeface="Arial"/>
                <a:cs typeface="Arial"/>
              </a:rPr>
              <a:t>PayPal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69900" algn="l"/>
                <a:tab pos="470534" algn="l"/>
                <a:tab pos="922655" algn="l"/>
                <a:tab pos="2604770" algn="l"/>
                <a:tab pos="3822700" algn="l"/>
                <a:tab pos="4926330" algn="l"/>
                <a:tab pos="5721985" algn="l"/>
                <a:tab pos="693356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pou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oi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40" dirty="0">
                <a:solidFill>
                  <a:srgbClr val="585858"/>
                </a:solidFill>
                <a:latin typeface="Arial"/>
                <a:cs typeface="Arial"/>
              </a:rPr>
              <a:t>utilise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ad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229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facturation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tant </a:t>
            </a:r>
            <a:r>
              <a:rPr sz="1600" spc="-125" dirty="0">
                <a:solidFill>
                  <a:srgbClr val="585858"/>
                </a:solidFill>
                <a:latin typeface="Arial"/>
                <a:cs typeface="Arial"/>
              </a:rPr>
              <a:t>qu'adresse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4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livraison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-1518883" y="-1146453"/>
            <a:ext cx="3224282" cy="443070"/>
          </a:xfrm>
          <a:prstGeom prst="rect">
            <a:avLst/>
          </a:prstGeom>
          <a:solidFill>
            <a:srgbClr val="D25043"/>
          </a:solidFill>
        </p:spPr>
        <p:txBody>
          <a:bodyPr vert="horz" wrap="square" lIns="0" tIns="730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5"/>
              </a:spcBef>
            </a:pP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UN BON DECOUPAGE</a:t>
            </a:r>
            <a:endParaRPr sz="2400" spc="-150" dirty="0">
              <a:latin typeface="Arial"/>
              <a:cs typeface="Arial"/>
            </a:endParaRPr>
          </a:p>
        </p:txBody>
      </p:sp>
      <p:sp>
        <p:nvSpPr>
          <p:cNvPr id="5" name="object 11"/>
          <p:cNvSpPr/>
          <p:nvPr/>
        </p:nvSpPr>
        <p:spPr>
          <a:xfrm>
            <a:off x="2667347" y="1227665"/>
            <a:ext cx="2318164" cy="78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/>
          <p:cNvSpPr txBox="1"/>
          <p:nvPr/>
        </p:nvSpPr>
        <p:spPr>
          <a:xfrm>
            <a:off x="-4306161" y="-311754"/>
            <a:ext cx="749949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4" dirty="0">
                <a:solidFill>
                  <a:srgbClr val="585858"/>
                </a:solidFill>
                <a:latin typeface="Arial"/>
                <a:cs typeface="Arial"/>
              </a:rPr>
              <a:t>User </a:t>
            </a:r>
            <a:r>
              <a:rPr sz="2600" b="1" spc="-195" dirty="0">
                <a:solidFill>
                  <a:srgbClr val="585858"/>
                </a:solidFill>
                <a:latin typeface="Arial"/>
                <a:cs typeface="Arial"/>
              </a:rPr>
              <a:t>Story</a:t>
            </a:r>
            <a:r>
              <a:rPr sz="2600" b="1" spc="-1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13"/>
          <p:cNvSpPr/>
          <p:nvPr/>
        </p:nvSpPr>
        <p:spPr>
          <a:xfrm>
            <a:off x="7010401" y="1871132"/>
            <a:ext cx="4478865" cy="3489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Un bon découpage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0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32" y="3075708"/>
            <a:ext cx="5631699" cy="3144983"/>
          </a:xfrm>
          <a:prstGeom prst="rect">
            <a:avLst/>
          </a:prstGeom>
        </p:spPr>
      </p:pic>
      <p:sp>
        <p:nvSpPr>
          <p:cNvPr id="4" name="object 23"/>
          <p:cNvSpPr/>
          <p:nvPr/>
        </p:nvSpPr>
        <p:spPr>
          <a:xfrm>
            <a:off x="1782946" y="3755072"/>
            <a:ext cx="3309708" cy="2898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309432" y="580248"/>
            <a:ext cx="6673259" cy="2993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34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5" name="Dessine-moi-un-manifeste-agile (1).png" descr="Dessine-moi-un-manifeste-agil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861" y="1038225"/>
            <a:ext cx="1057884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275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245122" y="1045596"/>
            <a:ext cx="222705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Satisfaire </a:t>
            </a:r>
            <a:r>
              <a:rPr lang="fr-FR" sz="1100" dirty="0"/>
              <a:t>le client en priorité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Accueillir </a:t>
            </a:r>
            <a:r>
              <a:rPr lang="fr-FR" sz="1100" dirty="0"/>
              <a:t>favorablement les demandes de changement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Livrer </a:t>
            </a:r>
            <a:r>
              <a:rPr lang="fr-FR" sz="1100" dirty="0"/>
              <a:t>le plus souvent possible des versions opérationnelles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Assurer </a:t>
            </a:r>
            <a:r>
              <a:rPr lang="fr-FR" sz="1100" dirty="0"/>
              <a:t>une coopération permanente entre le client et l’équipe projet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Construire </a:t>
            </a:r>
            <a:r>
              <a:rPr lang="fr-FR" sz="1100" dirty="0"/>
              <a:t>des projets autour d’individus motivés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Privilégier </a:t>
            </a:r>
            <a:r>
              <a:rPr lang="fr-FR" sz="1100" dirty="0"/>
              <a:t>la conversation en face à face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Mesurer </a:t>
            </a:r>
            <a:r>
              <a:rPr lang="fr-FR" sz="1100" dirty="0"/>
              <a:t>l’avancement du projet en termes de fonctionnalités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avancer le projet à un rythme soutenable et constant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Porter </a:t>
            </a:r>
            <a:r>
              <a:rPr lang="fr-FR" sz="1100" dirty="0"/>
              <a:t>une attention continue à l’excellence technique et à la conception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simple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Responsabiliser </a:t>
            </a:r>
            <a:r>
              <a:rPr lang="fr-FR" sz="1100" dirty="0"/>
              <a:t>les équipes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Ajuster </a:t>
            </a:r>
            <a:r>
              <a:rPr lang="fr-FR" sz="1100" dirty="0"/>
              <a:t>à intervalles réguliers son comportement et ses processus pour être plus efficace</a:t>
            </a:r>
          </a:p>
        </p:txBody>
      </p:sp>
      <p:pic>
        <p:nvPicPr>
          <p:cNvPr id="8" name="12-agile-principles-pm.org_1.png" descr="12-agile-principles-pm.org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149" y="1045596"/>
            <a:ext cx="8207122" cy="47701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460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00713"/>
            <a:ext cx="1476141" cy="13840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400713"/>
            <a:ext cx="1463111" cy="1512916"/>
          </a:xfrm>
          <a:prstGeom prst="rect">
            <a:avLst/>
          </a:prstGeom>
        </p:spPr>
      </p:pic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897055" y="3192244"/>
            <a:ext cx="1795549" cy="178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Pourquoi?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98" y="3598316"/>
            <a:ext cx="1475132" cy="139505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405" y="1231228"/>
            <a:ext cx="1771650" cy="17049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6" y="3352507"/>
            <a:ext cx="2502131" cy="14667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65" y="5114712"/>
            <a:ext cx="1646094" cy="165436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34" y="1497782"/>
            <a:ext cx="2563167" cy="170835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7" y="5114712"/>
            <a:ext cx="2194755" cy="141195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21" y="4993369"/>
            <a:ext cx="1807586" cy="14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7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51" name="Image 4" descr="image016">
            <a:extLst>
              <a:ext uri="{FF2B5EF4-FFF2-40B4-BE49-F238E27FC236}">
                <a16:creationId xmlns:a16="http://schemas.microsoft.com/office/drawing/2014/main" id="{75048981-FD2B-469F-8220-10881AD6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75" y="1155469"/>
            <a:ext cx="8262851" cy="513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Quelques notions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CEF579D0-F222-4DC8-83A9-2B32500A6206}"/>
              </a:ext>
            </a:extLst>
          </p:cNvPr>
          <p:cNvSpPr/>
          <p:nvPr/>
        </p:nvSpPr>
        <p:spPr>
          <a:xfrm>
            <a:off x="4954414" y="2922732"/>
            <a:ext cx="2610168" cy="139157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Definition</a:t>
            </a:r>
            <a:r>
              <a:rPr lang="fr-FR" b="1" dirty="0"/>
              <a:t> of </a:t>
            </a:r>
            <a:r>
              <a:rPr lang="fr-FR" b="1" dirty="0" err="1"/>
              <a:t>done</a:t>
            </a:r>
            <a:r>
              <a:rPr lang="fr-FR" dirty="0"/>
              <a:t>: Critères pour considérer un élément comme fini.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CC8695AA-109B-42CB-91CA-77253480D239}"/>
              </a:ext>
            </a:extLst>
          </p:cNvPr>
          <p:cNvSpPr/>
          <p:nvPr/>
        </p:nvSpPr>
        <p:spPr>
          <a:xfrm>
            <a:off x="695527" y="2852650"/>
            <a:ext cx="3859876" cy="113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backlog</a:t>
            </a:r>
            <a:r>
              <a:rPr lang="fr-FR" dirty="0"/>
              <a:t>: liste priorisée des besoins métier exprimés sous forme de user story.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897441D7-3305-4B56-AE26-80721B8A930C}"/>
              </a:ext>
            </a:extLst>
          </p:cNvPr>
          <p:cNvSpPr/>
          <p:nvPr/>
        </p:nvSpPr>
        <p:spPr>
          <a:xfrm>
            <a:off x="648420" y="4549661"/>
            <a:ext cx="3906983" cy="1295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Definition</a:t>
            </a:r>
            <a:r>
              <a:rPr lang="fr-FR" b="1" dirty="0"/>
              <a:t> of </a:t>
            </a:r>
            <a:r>
              <a:rPr lang="fr-FR" b="1" dirty="0" err="1"/>
              <a:t>ready</a:t>
            </a:r>
            <a:r>
              <a:rPr lang="fr-FR" dirty="0"/>
              <a:t>: les critères pour considérer un élément éligible pour être embarqué en Sprint. 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4BCFF471-1B53-454E-A16D-644E9740CFD6}"/>
              </a:ext>
            </a:extLst>
          </p:cNvPr>
          <p:cNvSpPr/>
          <p:nvPr/>
        </p:nvSpPr>
        <p:spPr>
          <a:xfrm>
            <a:off x="7963593" y="2727936"/>
            <a:ext cx="3048000" cy="1963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User story</a:t>
            </a:r>
            <a:r>
              <a:rPr lang="fr-FR" dirty="0"/>
              <a:t>: description simple et compréhensible d’une fonctionnalité à valeur ajoutée. (US)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En tant que : ….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Je veux : …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Afin de : …</a:t>
            </a:r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348484"/>
            <a:ext cx="3155722" cy="11414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Scrum</a:t>
            </a:r>
            <a:r>
              <a:rPr lang="fr-FR" b="1" dirty="0"/>
              <a:t> vision : </a:t>
            </a:r>
            <a:r>
              <a:rPr lang="fr-FR" dirty="0"/>
              <a:t>définition de ce qu’on entrevoit par le produit.</a:t>
            </a: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3E083201-7480-43C5-9FE3-194A64510BAF}"/>
              </a:ext>
            </a:extLst>
          </p:cNvPr>
          <p:cNvSpPr/>
          <p:nvPr/>
        </p:nvSpPr>
        <p:spPr>
          <a:xfrm>
            <a:off x="5453207" y="4989796"/>
            <a:ext cx="3385993" cy="11303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Technical</a:t>
            </a:r>
            <a:r>
              <a:rPr lang="fr-FR" b="1" dirty="0"/>
              <a:t> story</a:t>
            </a:r>
            <a:r>
              <a:rPr lang="fr-FR" dirty="0"/>
              <a:t>: story dont l’acteur n’est pas un utilisateur du produit.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( serveur, développeur, BD…)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608080" y="1368012"/>
            <a:ext cx="2673927" cy="1049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/>
              <a:t>Sprint</a:t>
            </a:r>
            <a:r>
              <a:rPr lang="fr-FR" dirty="0"/>
              <a:t>: Itération avec production d’une valeur ajoutée métier</a:t>
            </a: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CC8695AA-109B-42CB-91CA-77253480D239}"/>
              </a:ext>
            </a:extLst>
          </p:cNvPr>
          <p:cNvSpPr/>
          <p:nvPr/>
        </p:nvSpPr>
        <p:spPr>
          <a:xfrm>
            <a:off x="8481754" y="1258268"/>
            <a:ext cx="2842953" cy="113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smtClean="0"/>
              <a:t>Sprint </a:t>
            </a:r>
            <a:r>
              <a:rPr lang="fr-FR" b="1" dirty="0" err="1" smtClean="0"/>
              <a:t>backlog</a:t>
            </a:r>
            <a:r>
              <a:rPr lang="fr-FR" dirty="0" smtClean="0"/>
              <a:t>: l’ensemble </a:t>
            </a:r>
            <a:r>
              <a:rPr lang="fr-FR" dirty="0"/>
              <a:t>des items sélectionnés pour le </a:t>
            </a:r>
            <a:r>
              <a:rPr lang="fr-FR" dirty="0" smtClean="0"/>
              <a:t>Sprint.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895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E9624A0-70D9-4B1A-94B1-D1E816A966E0}"/>
              </a:ext>
            </a:extLst>
          </p:cNvPr>
          <p:cNvSpPr txBox="1">
            <a:spLocks/>
          </p:cNvSpPr>
          <p:nvPr/>
        </p:nvSpPr>
        <p:spPr bwMode="auto">
          <a:xfrm>
            <a:off x="1518456" y="838200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rôles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DBCCF8BA-E586-4D15-AC7D-5FA7A4CB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56" y="1444625"/>
            <a:ext cx="51816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13BA2059-9B3D-469A-A022-9E9862BADF9E}"/>
              </a:ext>
            </a:extLst>
          </p:cNvPr>
          <p:cNvSpPr/>
          <p:nvPr/>
        </p:nvSpPr>
        <p:spPr>
          <a:xfrm>
            <a:off x="5061756" y="4675188"/>
            <a:ext cx="990600" cy="7747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200" dirty="0"/>
              <a:t>-Encourage</a:t>
            </a:r>
          </a:p>
          <a:p>
            <a:pPr>
              <a:defRPr/>
            </a:pPr>
            <a:r>
              <a:rPr lang="fr-FR" sz="1200" dirty="0"/>
              <a:t>-Protège</a:t>
            </a:r>
          </a:p>
          <a:p>
            <a:pPr>
              <a:defRPr/>
            </a:pPr>
            <a:r>
              <a:rPr lang="fr-FR" sz="1200" dirty="0"/>
              <a:t>-</a:t>
            </a:r>
            <a:r>
              <a:rPr lang="fr-FR" sz="1200" dirty="0" smtClean="0"/>
              <a:t>Soutient</a:t>
            </a:r>
          </a:p>
          <a:p>
            <a:pPr>
              <a:defRPr/>
            </a:pPr>
            <a:r>
              <a:rPr lang="fr-FR" sz="1200" dirty="0" smtClean="0"/>
              <a:t>-Améliore</a:t>
            </a:r>
            <a:endParaRPr lang="fr-FR" sz="1200" dirty="0"/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610A1DFD-3E14-49B3-83C0-E0736FF952CD}"/>
              </a:ext>
            </a:extLst>
          </p:cNvPr>
          <p:cNvSpPr/>
          <p:nvPr/>
        </p:nvSpPr>
        <p:spPr>
          <a:xfrm>
            <a:off x="3128182" y="2913063"/>
            <a:ext cx="1133474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Accompagne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398EC647-642D-41CA-B815-64380AC3BDCD}"/>
              </a:ext>
            </a:extLst>
          </p:cNvPr>
          <p:cNvSpPr/>
          <p:nvPr/>
        </p:nvSpPr>
        <p:spPr>
          <a:xfrm>
            <a:off x="6476219" y="2155825"/>
            <a:ext cx="990600" cy="7572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-A l’écoute</a:t>
            </a:r>
          </a:p>
          <a:p>
            <a:pPr algn="ctr">
              <a:defRPr/>
            </a:pPr>
            <a:r>
              <a:rPr lang="fr-FR" sz="1200" dirty="0"/>
              <a:t>-Feedback</a:t>
            </a:r>
          </a:p>
          <a:p>
            <a:pPr algn="ctr">
              <a:defRPr/>
            </a:pPr>
            <a:r>
              <a:rPr lang="fr-FR" sz="1200" dirty="0"/>
              <a:t>-S’engage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DD332832-C3F9-48FB-8DE5-FD74E401E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856" y="4556125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/>
              <a:t>Méthode &amp; facilitation</a:t>
            </a:r>
          </a:p>
        </p:txBody>
      </p:sp>
      <p:sp>
        <p:nvSpPr>
          <p:cNvPr id="10" name="ZoneTexte 14">
            <a:extLst>
              <a:ext uri="{FF2B5EF4-FFF2-40B4-BE49-F238E27FC236}">
                <a16:creationId xmlns:a16="http://schemas.microsoft.com/office/drawing/2014/main" id="{F2D967D5-76A6-4FE2-BF13-50B2CDC36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419" y="3065463"/>
            <a:ext cx="144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 dirty="0"/>
              <a:t>Expression &amp; priorisation du besoin, Validation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14159616-E63E-411A-A184-40805FA19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9756" y="4703763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 dirty="0"/>
              <a:t>Estimation et production</a:t>
            </a:r>
          </a:p>
        </p:txBody>
      </p:sp>
    </p:spTree>
    <p:extLst>
      <p:ext uri="{BB962C8B-B14F-4D97-AF65-F5344CB8AC3E}">
        <p14:creationId xmlns:p14="http://schemas.microsoft.com/office/powerpoint/2010/main" val="414867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221971"/>
            <a:ext cx="2996482" cy="1770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est responsable de </a:t>
            </a:r>
            <a:r>
              <a:rPr lang="fr-FR" sz="1600" b="1" i="1" dirty="0"/>
              <a:t>maximiser</a:t>
            </a:r>
            <a:r>
              <a:rPr lang="fr-FR" sz="1600" dirty="0"/>
              <a:t> la </a:t>
            </a:r>
            <a:r>
              <a:rPr lang="fr-FR" sz="1600" b="1" u="sng" dirty="0"/>
              <a:t>valeur du produit et du travail</a:t>
            </a:r>
            <a:r>
              <a:rPr lang="fr-FR" sz="1600" dirty="0"/>
              <a:t> de l’Équipe de Développement</a:t>
            </a:r>
            <a:endParaRPr lang="fr-FR" sz="1600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408575" y="1220297"/>
            <a:ext cx="5644281" cy="4878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est </a:t>
            </a:r>
            <a:r>
              <a:rPr lang="fr-FR" sz="1600" b="1" dirty="0"/>
              <a:t>une </a:t>
            </a:r>
            <a:r>
              <a:rPr lang="fr-FR" sz="1600" b="1" dirty="0">
                <a:sym typeface="Gill Sans"/>
              </a:rPr>
              <a:t>personne</a:t>
            </a:r>
            <a:r>
              <a:rPr lang="fr-FR" sz="1600" dirty="0"/>
              <a:t>, et </a:t>
            </a:r>
            <a:r>
              <a:rPr lang="fr-FR" sz="1600" dirty="0">
                <a:sym typeface="Gill Sans"/>
              </a:rPr>
              <a:t>non un comité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80355" y="3233652"/>
            <a:ext cx="2834912" cy="31067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peut représenter</a:t>
            </a:r>
            <a:r>
              <a:rPr lang="fr-FR" sz="1600" dirty="0"/>
              <a:t> les désirs d’un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comité</a:t>
            </a:r>
            <a:r>
              <a:rPr lang="fr-FR" sz="1600" dirty="0"/>
              <a:t> dans le Product </a:t>
            </a:r>
            <a:r>
              <a:rPr lang="fr-FR" sz="1600" dirty="0" err="1"/>
              <a:t>Backlog</a:t>
            </a:r>
            <a:r>
              <a:rPr lang="fr-FR" sz="1600" dirty="0"/>
              <a:t>, mais ceux qui veulent changer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priorité</a:t>
            </a:r>
            <a:r>
              <a:rPr lang="fr-FR" sz="1600" dirty="0"/>
              <a:t> d’un item du Product </a:t>
            </a:r>
            <a:r>
              <a:rPr lang="fr-FR" sz="1600" dirty="0" err="1"/>
              <a:t>Backlog</a:t>
            </a:r>
            <a:r>
              <a:rPr lang="fr-FR" sz="1600" dirty="0"/>
              <a:t> doivent consulter le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Product </a:t>
            </a:r>
            <a:r>
              <a:rPr lang="fr-FR" sz="1600" b="1" dirty="0" err="1">
                <a:latin typeface="Gill Sans"/>
                <a:ea typeface="Gill Sans"/>
                <a:cs typeface="Gill Sans"/>
                <a:sym typeface="Gill Sans"/>
              </a:rPr>
              <a:t>Owner</a:t>
            </a:r>
            <a:endParaRPr lang="fr-FR" sz="16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109317" y="1995055"/>
            <a:ext cx="7179367" cy="4572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oduct Owner…"/>
          <p:cNvSpPr txBox="1"/>
          <p:nvPr/>
        </p:nvSpPr>
        <p:spPr>
          <a:xfrm>
            <a:off x="4200073" y="2254736"/>
            <a:ext cx="10810636" cy="366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lnSpc>
                <a:spcPts val="3516"/>
              </a:lnSpc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 smtClean="0"/>
              <a:t>Le </a:t>
            </a:r>
            <a:r>
              <a:rPr sz="1400" dirty="0"/>
              <a:t>Product Owner </a:t>
            </a:r>
            <a:r>
              <a:rPr sz="1400" dirty="0" err="1"/>
              <a:t>est</a:t>
            </a:r>
            <a:r>
              <a:rPr sz="1400" dirty="0"/>
              <a:t> </a:t>
            </a:r>
            <a:r>
              <a:rPr sz="1400" b="1" i="1" dirty="0"/>
              <a:t>la </a:t>
            </a:r>
            <a:r>
              <a:rPr sz="1400" b="1" i="1" dirty="0" err="1"/>
              <a:t>seule</a:t>
            </a:r>
            <a:r>
              <a:rPr sz="1400" b="1" i="1" dirty="0"/>
              <a:t> </a:t>
            </a:r>
            <a:r>
              <a:rPr sz="1400" b="1" i="1" dirty="0" err="1"/>
              <a:t>personne</a:t>
            </a:r>
            <a:r>
              <a:rPr sz="1400" b="1" i="1" dirty="0"/>
              <a:t> </a:t>
            </a:r>
            <a:r>
              <a:rPr sz="1400" b="1" i="1" dirty="0" err="1"/>
              <a:t>responsable</a:t>
            </a:r>
            <a:r>
              <a:rPr sz="1400" b="1" i="1" dirty="0"/>
              <a:t> de </a:t>
            </a:r>
            <a:r>
              <a:rPr sz="1400" b="1" i="1" dirty="0" err="1"/>
              <a:t>gérer</a:t>
            </a:r>
            <a:r>
              <a:rPr sz="1400" dirty="0"/>
              <a:t> le </a:t>
            </a:r>
            <a:r>
              <a:rPr sz="1400" b="1" i="1" u="sng" dirty="0" smtClean="0"/>
              <a:t>Product Backlog</a:t>
            </a:r>
            <a:r>
              <a:rPr sz="1400" dirty="0" smtClean="0"/>
              <a:t>. </a:t>
            </a:r>
            <a:endParaRPr sz="1400" dirty="0"/>
          </a:p>
          <a:p>
            <a:pPr defTabSz="321457">
              <a:lnSpc>
                <a:spcPts val="3516"/>
              </a:lnSpc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/>
              <a:t>La </a:t>
            </a:r>
            <a:r>
              <a:rPr sz="1400" dirty="0" err="1"/>
              <a:t>gestion</a:t>
            </a:r>
            <a:r>
              <a:rPr sz="1400" dirty="0"/>
              <a:t> du Product Backlog </a:t>
            </a:r>
            <a:r>
              <a:rPr sz="1400" dirty="0" err="1"/>
              <a:t>comprend</a:t>
            </a:r>
            <a:r>
              <a:rPr sz="1400" dirty="0"/>
              <a:t> : </a:t>
            </a:r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Exprimer</a:t>
            </a:r>
            <a:r>
              <a:rPr sz="1400" b="1" dirty="0"/>
              <a:t> </a:t>
            </a:r>
            <a:r>
              <a:rPr sz="1400" b="1" dirty="0" err="1"/>
              <a:t>clairement</a:t>
            </a:r>
            <a:r>
              <a:rPr sz="1400" dirty="0"/>
              <a:t> les items du Product Backlog (Product Backlog items</a:t>
            </a:r>
            <a:r>
              <a:rPr sz="1400" dirty="0" smtClean="0"/>
              <a:t>)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Ordonner</a:t>
            </a:r>
            <a:r>
              <a:rPr sz="1400" b="1" dirty="0"/>
              <a:t> les items</a:t>
            </a:r>
            <a:r>
              <a:rPr sz="1400" dirty="0"/>
              <a:t> du Product Backlog pour </a:t>
            </a:r>
            <a:r>
              <a:rPr sz="1400" dirty="0" err="1"/>
              <a:t>mieux</a:t>
            </a:r>
            <a:r>
              <a:rPr sz="1400" dirty="0"/>
              <a:t> </a:t>
            </a:r>
            <a:r>
              <a:rPr sz="1400" dirty="0" err="1"/>
              <a:t>réaliser</a:t>
            </a:r>
            <a:r>
              <a:rPr sz="1400" dirty="0"/>
              <a:t> les </a:t>
            </a:r>
            <a:r>
              <a:rPr sz="1400" dirty="0" err="1"/>
              <a:t>objectifs</a:t>
            </a:r>
            <a:r>
              <a:rPr sz="1400" dirty="0"/>
              <a:t> et </a:t>
            </a:r>
            <a:r>
              <a:rPr sz="1400" dirty="0" smtClean="0"/>
              <a:t>missions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Optimiser</a:t>
            </a:r>
            <a:r>
              <a:rPr sz="1400" b="1" dirty="0"/>
              <a:t> la </a:t>
            </a:r>
            <a:r>
              <a:rPr sz="1400" b="1" dirty="0" err="1"/>
              <a:t>valeur</a:t>
            </a:r>
            <a:r>
              <a:rPr sz="1400" b="1" dirty="0"/>
              <a:t> du travail</a:t>
            </a:r>
            <a:r>
              <a:rPr sz="1400" dirty="0"/>
              <a:t> </a:t>
            </a:r>
            <a:r>
              <a:rPr sz="1400" dirty="0" err="1"/>
              <a:t>effectué</a:t>
            </a:r>
            <a:r>
              <a:rPr sz="1400" dirty="0"/>
              <a:t> par </a:t>
            </a:r>
            <a:r>
              <a:rPr sz="1400" dirty="0" err="1"/>
              <a:t>l’Équipe</a:t>
            </a:r>
            <a:r>
              <a:rPr sz="1400" dirty="0"/>
              <a:t> de </a:t>
            </a:r>
            <a:r>
              <a:rPr sz="1400" dirty="0" err="1" smtClean="0"/>
              <a:t>Développement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i="1" dirty="0" err="1"/>
              <a:t>S’assurer</a:t>
            </a:r>
            <a:r>
              <a:rPr sz="1400" dirty="0"/>
              <a:t> que le </a:t>
            </a:r>
            <a:r>
              <a:rPr sz="1400" b="1" i="1" dirty="0"/>
              <a:t>Product Backlog</a:t>
            </a:r>
            <a:r>
              <a:rPr sz="1400" dirty="0"/>
              <a:t> </a:t>
            </a:r>
            <a:r>
              <a:rPr sz="1400" dirty="0" err="1"/>
              <a:t>est</a:t>
            </a:r>
            <a:r>
              <a:rPr sz="1400" dirty="0"/>
              <a:t> </a:t>
            </a:r>
            <a:r>
              <a:rPr sz="1400" b="1" u="sng" dirty="0"/>
              <a:t>visible</a:t>
            </a:r>
            <a:r>
              <a:rPr sz="1400" dirty="0"/>
              <a:t>, </a:t>
            </a:r>
            <a:r>
              <a:rPr sz="1400" b="1" u="sng" dirty="0"/>
              <a:t>transparent</a:t>
            </a:r>
            <a:r>
              <a:rPr sz="1400" dirty="0"/>
              <a:t>, et </a:t>
            </a:r>
            <a:r>
              <a:rPr sz="1400" b="1" u="sng" dirty="0" err="1"/>
              <a:t>clair</a:t>
            </a:r>
            <a:r>
              <a:rPr sz="1400" dirty="0"/>
              <a:t> pour </a:t>
            </a:r>
            <a:r>
              <a:rPr sz="1400" dirty="0" err="1" smtClean="0"/>
              <a:t>tous</a:t>
            </a:r>
            <a:endParaRPr lang="fr-FR" sz="1400" dirty="0" smtClean="0"/>
          </a:p>
          <a:p>
            <a:pPr defTabSz="321457">
              <a:lnSpc>
                <a:spcPts val="3516"/>
              </a:lnSpc>
              <a:buSzPct val="100000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 smtClean="0"/>
              <a:t>et </a:t>
            </a:r>
            <a:r>
              <a:rPr sz="1400" dirty="0" err="1"/>
              <a:t>qu’il</a:t>
            </a:r>
            <a:r>
              <a:rPr sz="1400" dirty="0"/>
              <a:t> </a:t>
            </a:r>
            <a:r>
              <a:rPr sz="1400" dirty="0" err="1"/>
              <a:t>montre</a:t>
            </a:r>
            <a:r>
              <a:rPr sz="1400" dirty="0"/>
              <a:t> sur quoi </a:t>
            </a:r>
            <a:r>
              <a:rPr sz="1400" dirty="0" err="1"/>
              <a:t>l’Équipe</a:t>
            </a:r>
            <a:r>
              <a:rPr sz="1400" dirty="0"/>
              <a:t> de </a:t>
            </a:r>
            <a:r>
              <a:rPr sz="1400" dirty="0" err="1"/>
              <a:t>Développement</a:t>
            </a:r>
            <a:r>
              <a:rPr sz="1400" dirty="0"/>
              <a:t> </a:t>
            </a:r>
            <a:r>
              <a:rPr sz="1400" dirty="0" err="1"/>
              <a:t>travaillera</a:t>
            </a:r>
            <a:r>
              <a:rPr sz="1400" dirty="0"/>
              <a:t> </a:t>
            </a:r>
            <a:r>
              <a:rPr sz="1400" dirty="0" err="1" smtClean="0"/>
              <a:t>prochainement</a:t>
            </a:r>
            <a:endParaRPr lang="fr-FR"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i="1" dirty="0" err="1">
                <a:solidFill>
                  <a:srgbClr val="5A5F5E"/>
                </a:solidFill>
                <a:latin typeface="Gill Sans"/>
                <a:ea typeface="Gill Sans"/>
                <a:cs typeface="Gill Sans"/>
              </a:rPr>
              <a:t>S’assurer</a:t>
            </a:r>
            <a:r>
              <a:rPr sz="1400" dirty="0" smtClean="0"/>
              <a:t> </a:t>
            </a:r>
            <a:r>
              <a:rPr sz="1400" dirty="0"/>
              <a:t>que </a:t>
            </a:r>
            <a:r>
              <a:rPr sz="1400" dirty="0" err="1"/>
              <a:t>l’</a:t>
            </a:r>
            <a:r>
              <a:rPr sz="1400" b="1" i="1" dirty="0" err="1"/>
              <a:t>Équipe</a:t>
            </a:r>
            <a:r>
              <a:rPr sz="1400" b="1" i="1" dirty="0"/>
              <a:t> de </a:t>
            </a:r>
            <a:r>
              <a:rPr sz="1400" b="1" i="1" dirty="0" err="1"/>
              <a:t>Développement</a:t>
            </a:r>
            <a:r>
              <a:rPr sz="1400" dirty="0"/>
              <a:t> </a:t>
            </a:r>
            <a:r>
              <a:rPr sz="1400" b="1" u="sng" dirty="0" err="1"/>
              <a:t>comprend</a:t>
            </a:r>
            <a:r>
              <a:rPr sz="1400" dirty="0"/>
              <a:t> </a:t>
            </a:r>
            <a:r>
              <a:rPr sz="1400" dirty="0" err="1"/>
              <a:t>adéquatement</a:t>
            </a:r>
            <a:r>
              <a:rPr sz="1400" dirty="0"/>
              <a:t> les </a:t>
            </a:r>
            <a:r>
              <a:rPr sz="1400" b="1" u="sng" dirty="0" smtClean="0"/>
              <a:t>items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125954024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DIGITAL FACTORY">
      <a:dk1>
        <a:srgbClr val="36526E"/>
      </a:dk1>
      <a:lt1>
        <a:sysClr val="window" lastClr="FFFFFF"/>
      </a:lt1>
      <a:dk2>
        <a:srgbClr val="404040"/>
      </a:dk2>
      <a:lt2>
        <a:srgbClr val="FFFFFF"/>
      </a:lt2>
      <a:accent1>
        <a:srgbClr val="45688B"/>
      </a:accent1>
      <a:accent2>
        <a:srgbClr val="61D1CE"/>
      </a:accent2>
      <a:accent3>
        <a:srgbClr val="E16268"/>
      </a:accent3>
      <a:accent4>
        <a:srgbClr val="527BA4"/>
      </a:accent4>
      <a:accent5>
        <a:srgbClr val="80DAD8"/>
      </a:accent5>
      <a:accent6>
        <a:srgbClr val="E88489"/>
      </a:accent6>
      <a:hlink>
        <a:srgbClr val="2E75B5"/>
      </a:hlink>
      <a:folHlink>
        <a:srgbClr val="6F3B55"/>
      </a:folHlink>
    </a:clrScheme>
    <a:fontScheme name="DIGITAL FACTO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1802</Words>
  <Application>Microsoft Office PowerPoint</Application>
  <PresentationFormat>Grand écran</PresentationFormat>
  <Paragraphs>373</Paragraphs>
  <Slides>26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Arial</vt:lpstr>
      <vt:lpstr>Calibri</vt:lpstr>
      <vt:lpstr>Gill Sans</vt:lpstr>
      <vt:lpstr>Helvetica Light</vt:lpstr>
      <vt:lpstr>Montserrat Light</vt:lpstr>
      <vt:lpstr>Montserrat-Bold</vt:lpstr>
      <vt:lpstr>Open Sans</vt:lpstr>
      <vt:lpstr>Times New Roman</vt:lpstr>
      <vt:lpstr>Wingdings</vt:lpstr>
      <vt:lpstr>1_Thème Office</vt:lpstr>
      <vt:lpstr>Chart</vt:lpstr>
      <vt:lpstr>L’Agile &amp; SCRUM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Atelier Vision</vt:lpstr>
      <vt:lpstr>LEAN CANVAS</vt:lpstr>
      <vt:lpstr>Atelier Persona</vt:lpstr>
      <vt:lpstr>Fiche persona</vt:lpstr>
      <vt:lpstr>Fiche persona</vt:lpstr>
      <vt:lpstr>Story MAP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Bouzraa Meriem</dc:creator>
  <cp:lastModifiedBy>Moubarik Farah</cp:lastModifiedBy>
  <cp:revision>26</cp:revision>
  <dcterms:created xsi:type="dcterms:W3CDTF">2018-04-09T13:42:27Z</dcterms:created>
  <dcterms:modified xsi:type="dcterms:W3CDTF">2018-07-11T14:04:35Z</dcterms:modified>
</cp:coreProperties>
</file>